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72" r:id="rId12"/>
    <p:sldId id="273" r:id="rId13"/>
    <p:sldId id="274" r:id="rId14"/>
    <p:sldId id="275" r:id="rId15"/>
    <p:sldId id="268" r:id="rId16"/>
    <p:sldId id="276" r:id="rId17"/>
    <p:sldId id="266" r:id="rId18"/>
    <p:sldId id="267" r:id="rId19"/>
    <p:sldId id="269" r:id="rId20"/>
    <p:sldId id="270" r:id="rId21"/>
    <p:sldId id="27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39B7E7-868B-4407-A631-F7DAB0DEFC2F}" type="doc">
      <dgm:prSet loTypeId="urn:microsoft.com/office/officeart/2005/8/layout/pyramid1" loCatId="pyramid" qsTypeId="urn:microsoft.com/office/officeart/2005/8/quickstyle/simple1" qsCatId="simple" csTypeId="urn:microsoft.com/office/officeart/2005/8/colors/colorful5" csCatId="colorful" phldr="1"/>
      <dgm:spPr/>
    </dgm:pt>
    <dgm:pt modelId="{965C8AA8-0D9C-47C4-9EAF-93007344F490}">
      <dgm:prSet phldrT="[Text]"/>
      <dgm:spPr/>
      <dgm:t>
        <a:bodyPr/>
        <a:lstStyle/>
        <a:p>
          <a:r>
            <a:rPr lang="en-CA" b="1" dirty="0" smtClean="0"/>
            <a:t>Topic Sentence </a:t>
          </a:r>
          <a:r>
            <a:rPr lang="en-CA" dirty="0" smtClean="0"/>
            <a:t>helps readers to identify what the paragraph is about</a:t>
          </a:r>
          <a:endParaRPr lang="en-CA" dirty="0"/>
        </a:p>
      </dgm:t>
    </dgm:pt>
    <dgm:pt modelId="{C3475D15-9552-44CC-BEA8-42A7BD9C87E0}" type="parTrans" cxnId="{A025E764-15E4-415A-8B76-AE701906DD20}">
      <dgm:prSet/>
      <dgm:spPr/>
      <dgm:t>
        <a:bodyPr/>
        <a:lstStyle/>
        <a:p>
          <a:endParaRPr lang="en-CA"/>
        </a:p>
      </dgm:t>
    </dgm:pt>
    <dgm:pt modelId="{980B1D64-0686-47EE-B3F1-268AC5981F0F}" type="sibTrans" cxnId="{A025E764-15E4-415A-8B76-AE701906DD20}">
      <dgm:prSet/>
      <dgm:spPr/>
      <dgm:t>
        <a:bodyPr/>
        <a:lstStyle/>
        <a:p>
          <a:endParaRPr lang="en-CA"/>
        </a:p>
      </dgm:t>
    </dgm:pt>
    <dgm:pt modelId="{B59F00AE-22CB-447D-9BB8-E395DB9C93DF}">
      <dgm:prSet phldrT="[Text]"/>
      <dgm:spPr/>
      <dgm:t>
        <a:bodyPr/>
        <a:lstStyle/>
        <a:p>
          <a:r>
            <a:rPr lang="en-CA" b="1" dirty="0" smtClean="0"/>
            <a:t>Supporting Details </a:t>
          </a:r>
          <a:r>
            <a:rPr lang="en-CA" dirty="0" smtClean="0"/>
            <a:t>(at least one sentence, but two or three are usually better)</a:t>
          </a:r>
          <a:endParaRPr lang="en-CA" dirty="0"/>
        </a:p>
      </dgm:t>
    </dgm:pt>
    <dgm:pt modelId="{212F7994-E363-410A-AEC1-D43C09A45821}" type="parTrans" cxnId="{9CD7ED8F-A9D4-4D46-B7B3-6E40128AD62F}">
      <dgm:prSet/>
      <dgm:spPr/>
      <dgm:t>
        <a:bodyPr/>
        <a:lstStyle/>
        <a:p>
          <a:endParaRPr lang="en-CA"/>
        </a:p>
      </dgm:t>
    </dgm:pt>
    <dgm:pt modelId="{E3FF2208-77E3-43FF-9F91-8E4C31BBF627}" type="sibTrans" cxnId="{9CD7ED8F-A9D4-4D46-B7B3-6E40128AD62F}">
      <dgm:prSet/>
      <dgm:spPr/>
      <dgm:t>
        <a:bodyPr/>
        <a:lstStyle/>
        <a:p>
          <a:endParaRPr lang="en-CA"/>
        </a:p>
      </dgm:t>
    </dgm:pt>
    <dgm:pt modelId="{560BC358-EDD1-4014-A7B5-9583FAA14B63}">
      <dgm:prSet phldrT="[Text]"/>
      <dgm:spPr/>
      <dgm:t>
        <a:bodyPr/>
        <a:lstStyle/>
        <a:p>
          <a:r>
            <a:rPr lang="en-CA" b="1" dirty="0" smtClean="0"/>
            <a:t>Concluding Sentence</a:t>
          </a:r>
          <a:r>
            <a:rPr lang="en-CA" dirty="0" smtClean="0"/>
            <a:t> restates the main idea – paraphrase the topic sentence</a:t>
          </a:r>
          <a:endParaRPr lang="en-CA" dirty="0"/>
        </a:p>
      </dgm:t>
    </dgm:pt>
    <dgm:pt modelId="{BE0D8887-6223-4090-BDA1-CD8933860B38}" type="parTrans" cxnId="{448379FF-4C96-4568-91F7-7508477B3144}">
      <dgm:prSet/>
      <dgm:spPr/>
      <dgm:t>
        <a:bodyPr/>
        <a:lstStyle/>
        <a:p>
          <a:endParaRPr lang="en-CA"/>
        </a:p>
      </dgm:t>
    </dgm:pt>
    <dgm:pt modelId="{B60B9588-43B8-4F73-91C3-B9E0BBDD5A6A}" type="sibTrans" cxnId="{448379FF-4C96-4568-91F7-7508477B3144}">
      <dgm:prSet/>
      <dgm:spPr/>
      <dgm:t>
        <a:bodyPr/>
        <a:lstStyle/>
        <a:p>
          <a:endParaRPr lang="en-CA"/>
        </a:p>
      </dgm:t>
    </dgm:pt>
    <dgm:pt modelId="{D91F6B42-4C5F-4D6D-B836-D24420CB381E}" type="pres">
      <dgm:prSet presAssocID="{9E39B7E7-868B-4407-A631-F7DAB0DEFC2F}" presName="Name0" presStyleCnt="0">
        <dgm:presLayoutVars>
          <dgm:dir/>
          <dgm:animLvl val="lvl"/>
          <dgm:resizeHandles val="exact"/>
        </dgm:presLayoutVars>
      </dgm:prSet>
      <dgm:spPr/>
    </dgm:pt>
    <dgm:pt modelId="{0ED03DF4-580A-4C4F-88B9-54D2C25F08A1}" type="pres">
      <dgm:prSet presAssocID="{965C8AA8-0D9C-47C4-9EAF-93007344F490}" presName="Name8" presStyleCnt="0"/>
      <dgm:spPr/>
    </dgm:pt>
    <dgm:pt modelId="{FF814B6D-9A07-4789-83D5-CCA913DBB5DC}" type="pres">
      <dgm:prSet presAssocID="{965C8AA8-0D9C-47C4-9EAF-93007344F490}" presName="level" presStyleLbl="node1" presStyleIdx="0" presStyleCnt="3">
        <dgm:presLayoutVars>
          <dgm:chMax val="1"/>
          <dgm:bulletEnabled val="1"/>
        </dgm:presLayoutVars>
      </dgm:prSet>
      <dgm:spPr/>
      <dgm:t>
        <a:bodyPr/>
        <a:lstStyle/>
        <a:p>
          <a:endParaRPr lang="en-CA"/>
        </a:p>
      </dgm:t>
    </dgm:pt>
    <dgm:pt modelId="{B4D48AFE-08C9-476E-86D7-8FCCFE732CAB}" type="pres">
      <dgm:prSet presAssocID="{965C8AA8-0D9C-47C4-9EAF-93007344F490}" presName="levelTx" presStyleLbl="revTx" presStyleIdx="0" presStyleCnt="0">
        <dgm:presLayoutVars>
          <dgm:chMax val="1"/>
          <dgm:bulletEnabled val="1"/>
        </dgm:presLayoutVars>
      </dgm:prSet>
      <dgm:spPr/>
      <dgm:t>
        <a:bodyPr/>
        <a:lstStyle/>
        <a:p>
          <a:endParaRPr lang="en-CA"/>
        </a:p>
      </dgm:t>
    </dgm:pt>
    <dgm:pt modelId="{14F7FC42-0A10-4B5F-ABE0-EF926E29FF43}" type="pres">
      <dgm:prSet presAssocID="{B59F00AE-22CB-447D-9BB8-E395DB9C93DF}" presName="Name8" presStyleCnt="0"/>
      <dgm:spPr/>
    </dgm:pt>
    <dgm:pt modelId="{7CA7D901-D12F-4D22-B25E-89F565E5E252}" type="pres">
      <dgm:prSet presAssocID="{B59F00AE-22CB-447D-9BB8-E395DB9C93DF}" presName="level" presStyleLbl="node1" presStyleIdx="1" presStyleCnt="3" custScaleY="69310">
        <dgm:presLayoutVars>
          <dgm:chMax val="1"/>
          <dgm:bulletEnabled val="1"/>
        </dgm:presLayoutVars>
      </dgm:prSet>
      <dgm:spPr/>
      <dgm:t>
        <a:bodyPr/>
        <a:lstStyle/>
        <a:p>
          <a:endParaRPr lang="en-CA"/>
        </a:p>
      </dgm:t>
    </dgm:pt>
    <dgm:pt modelId="{C2172C5D-9C8D-4B8C-8CB5-C79214236D33}" type="pres">
      <dgm:prSet presAssocID="{B59F00AE-22CB-447D-9BB8-E395DB9C93DF}" presName="levelTx" presStyleLbl="revTx" presStyleIdx="0" presStyleCnt="0">
        <dgm:presLayoutVars>
          <dgm:chMax val="1"/>
          <dgm:bulletEnabled val="1"/>
        </dgm:presLayoutVars>
      </dgm:prSet>
      <dgm:spPr/>
      <dgm:t>
        <a:bodyPr/>
        <a:lstStyle/>
        <a:p>
          <a:endParaRPr lang="en-CA"/>
        </a:p>
      </dgm:t>
    </dgm:pt>
    <dgm:pt modelId="{3F367745-7050-46E4-B022-C165C2742132}" type="pres">
      <dgm:prSet presAssocID="{560BC358-EDD1-4014-A7B5-9583FAA14B63}" presName="Name8" presStyleCnt="0"/>
      <dgm:spPr/>
    </dgm:pt>
    <dgm:pt modelId="{D5C8910B-668B-42AE-902C-9FF9A013ED23}" type="pres">
      <dgm:prSet presAssocID="{560BC358-EDD1-4014-A7B5-9583FAA14B63}" presName="level" presStyleLbl="node1" presStyleIdx="2" presStyleCnt="3">
        <dgm:presLayoutVars>
          <dgm:chMax val="1"/>
          <dgm:bulletEnabled val="1"/>
        </dgm:presLayoutVars>
      </dgm:prSet>
      <dgm:spPr/>
      <dgm:t>
        <a:bodyPr/>
        <a:lstStyle/>
        <a:p>
          <a:endParaRPr lang="en-CA"/>
        </a:p>
      </dgm:t>
    </dgm:pt>
    <dgm:pt modelId="{D0EE95AB-4F25-4EDB-B8D2-431048B7B40C}" type="pres">
      <dgm:prSet presAssocID="{560BC358-EDD1-4014-A7B5-9583FAA14B63}" presName="levelTx" presStyleLbl="revTx" presStyleIdx="0" presStyleCnt="0">
        <dgm:presLayoutVars>
          <dgm:chMax val="1"/>
          <dgm:bulletEnabled val="1"/>
        </dgm:presLayoutVars>
      </dgm:prSet>
      <dgm:spPr/>
      <dgm:t>
        <a:bodyPr/>
        <a:lstStyle/>
        <a:p>
          <a:endParaRPr lang="en-CA"/>
        </a:p>
      </dgm:t>
    </dgm:pt>
  </dgm:ptLst>
  <dgm:cxnLst>
    <dgm:cxn modelId="{C0409E33-2631-4666-AC20-2BAC6A7A32C5}" type="presOf" srcId="{560BC358-EDD1-4014-A7B5-9583FAA14B63}" destId="{D5C8910B-668B-42AE-902C-9FF9A013ED23}" srcOrd="0" destOrd="0" presId="urn:microsoft.com/office/officeart/2005/8/layout/pyramid1"/>
    <dgm:cxn modelId="{A025E764-15E4-415A-8B76-AE701906DD20}" srcId="{9E39B7E7-868B-4407-A631-F7DAB0DEFC2F}" destId="{965C8AA8-0D9C-47C4-9EAF-93007344F490}" srcOrd="0" destOrd="0" parTransId="{C3475D15-9552-44CC-BEA8-42A7BD9C87E0}" sibTransId="{980B1D64-0686-47EE-B3F1-268AC5981F0F}"/>
    <dgm:cxn modelId="{9CD7ED8F-A9D4-4D46-B7B3-6E40128AD62F}" srcId="{9E39B7E7-868B-4407-A631-F7DAB0DEFC2F}" destId="{B59F00AE-22CB-447D-9BB8-E395DB9C93DF}" srcOrd="1" destOrd="0" parTransId="{212F7994-E363-410A-AEC1-D43C09A45821}" sibTransId="{E3FF2208-77E3-43FF-9F91-8E4C31BBF627}"/>
    <dgm:cxn modelId="{E432499C-B7B8-45BB-BFA9-997E97191F59}" type="presOf" srcId="{B59F00AE-22CB-447D-9BB8-E395DB9C93DF}" destId="{C2172C5D-9C8D-4B8C-8CB5-C79214236D33}" srcOrd="1" destOrd="0" presId="urn:microsoft.com/office/officeart/2005/8/layout/pyramid1"/>
    <dgm:cxn modelId="{EE87018C-9D6D-43FA-B72F-A5114E272DDB}" type="presOf" srcId="{965C8AA8-0D9C-47C4-9EAF-93007344F490}" destId="{FF814B6D-9A07-4789-83D5-CCA913DBB5DC}" srcOrd="0" destOrd="0" presId="urn:microsoft.com/office/officeart/2005/8/layout/pyramid1"/>
    <dgm:cxn modelId="{BDB20CF8-9A2F-4E4D-8BEB-3CFDFC4556F3}" type="presOf" srcId="{B59F00AE-22CB-447D-9BB8-E395DB9C93DF}" destId="{7CA7D901-D12F-4D22-B25E-89F565E5E252}" srcOrd="0" destOrd="0" presId="urn:microsoft.com/office/officeart/2005/8/layout/pyramid1"/>
    <dgm:cxn modelId="{B8C7BBDB-6CFA-4B29-91E9-0ECB0BB209F1}" type="presOf" srcId="{9E39B7E7-868B-4407-A631-F7DAB0DEFC2F}" destId="{D91F6B42-4C5F-4D6D-B836-D24420CB381E}" srcOrd="0" destOrd="0" presId="urn:microsoft.com/office/officeart/2005/8/layout/pyramid1"/>
    <dgm:cxn modelId="{448379FF-4C96-4568-91F7-7508477B3144}" srcId="{9E39B7E7-868B-4407-A631-F7DAB0DEFC2F}" destId="{560BC358-EDD1-4014-A7B5-9583FAA14B63}" srcOrd="2" destOrd="0" parTransId="{BE0D8887-6223-4090-BDA1-CD8933860B38}" sibTransId="{B60B9588-43B8-4F73-91C3-B9E0BBDD5A6A}"/>
    <dgm:cxn modelId="{7F415718-FF05-427C-92EA-6F2E15F260B8}" type="presOf" srcId="{965C8AA8-0D9C-47C4-9EAF-93007344F490}" destId="{B4D48AFE-08C9-476E-86D7-8FCCFE732CAB}" srcOrd="1" destOrd="0" presId="urn:microsoft.com/office/officeart/2005/8/layout/pyramid1"/>
    <dgm:cxn modelId="{87CF3C1B-3276-47D0-A571-0B0C3A9F2CB4}" type="presOf" srcId="{560BC358-EDD1-4014-A7B5-9583FAA14B63}" destId="{D0EE95AB-4F25-4EDB-B8D2-431048B7B40C}" srcOrd="1" destOrd="0" presId="urn:microsoft.com/office/officeart/2005/8/layout/pyramid1"/>
    <dgm:cxn modelId="{78300BFA-1280-471C-8071-0E8859325E58}" type="presParOf" srcId="{D91F6B42-4C5F-4D6D-B836-D24420CB381E}" destId="{0ED03DF4-580A-4C4F-88B9-54D2C25F08A1}" srcOrd="0" destOrd="0" presId="urn:microsoft.com/office/officeart/2005/8/layout/pyramid1"/>
    <dgm:cxn modelId="{E056E01C-0997-40F1-A898-57A8358CDAEA}" type="presParOf" srcId="{0ED03DF4-580A-4C4F-88B9-54D2C25F08A1}" destId="{FF814B6D-9A07-4789-83D5-CCA913DBB5DC}" srcOrd="0" destOrd="0" presId="urn:microsoft.com/office/officeart/2005/8/layout/pyramid1"/>
    <dgm:cxn modelId="{02FC9D3E-D700-49D7-8F37-F48481CA591B}" type="presParOf" srcId="{0ED03DF4-580A-4C4F-88B9-54D2C25F08A1}" destId="{B4D48AFE-08C9-476E-86D7-8FCCFE732CAB}" srcOrd="1" destOrd="0" presId="urn:microsoft.com/office/officeart/2005/8/layout/pyramid1"/>
    <dgm:cxn modelId="{C1561B7E-7424-47A0-AEDD-1AB89999FD5E}" type="presParOf" srcId="{D91F6B42-4C5F-4D6D-B836-D24420CB381E}" destId="{14F7FC42-0A10-4B5F-ABE0-EF926E29FF43}" srcOrd="1" destOrd="0" presId="urn:microsoft.com/office/officeart/2005/8/layout/pyramid1"/>
    <dgm:cxn modelId="{B95A4669-DC95-485D-A270-C1FAE1C5E155}" type="presParOf" srcId="{14F7FC42-0A10-4B5F-ABE0-EF926E29FF43}" destId="{7CA7D901-D12F-4D22-B25E-89F565E5E252}" srcOrd="0" destOrd="0" presId="urn:microsoft.com/office/officeart/2005/8/layout/pyramid1"/>
    <dgm:cxn modelId="{26414587-1AA7-4CD6-AF95-935D71BFBA2F}" type="presParOf" srcId="{14F7FC42-0A10-4B5F-ABE0-EF926E29FF43}" destId="{C2172C5D-9C8D-4B8C-8CB5-C79214236D33}" srcOrd="1" destOrd="0" presId="urn:microsoft.com/office/officeart/2005/8/layout/pyramid1"/>
    <dgm:cxn modelId="{6FAF3A6D-E2E8-411E-9C7C-8758CE8EAF3A}" type="presParOf" srcId="{D91F6B42-4C5F-4D6D-B836-D24420CB381E}" destId="{3F367745-7050-46E4-B022-C165C2742132}" srcOrd="2" destOrd="0" presId="urn:microsoft.com/office/officeart/2005/8/layout/pyramid1"/>
    <dgm:cxn modelId="{1269BD6A-8A59-4B54-A600-027555B50A1C}" type="presParOf" srcId="{3F367745-7050-46E4-B022-C165C2742132}" destId="{D5C8910B-668B-42AE-902C-9FF9A013ED23}" srcOrd="0" destOrd="0" presId="urn:microsoft.com/office/officeart/2005/8/layout/pyramid1"/>
    <dgm:cxn modelId="{E29E4EB4-9FF0-45F9-8599-7323EFBF3A27}" type="presParOf" srcId="{3F367745-7050-46E4-B022-C165C2742132}" destId="{D0EE95AB-4F25-4EDB-B8D2-431048B7B40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CFED2D5-36E6-401E-AD62-36B8713325E8}" type="doc">
      <dgm:prSet loTypeId="urn:microsoft.com/office/officeart/2005/8/layout/pyramid1" loCatId="pyramid" qsTypeId="urn:microsoft.com/office/officeart/2005/8/quickstyle/simple1" qsCatId="simple" csTypeId="urn:microsoft.com/office/officeart/2005/8/colors/accent2_5" csCatId="accent2" phldr="1"/>
      <dgm:spPr/>
    </dgm:pt>
    <dgm:pt modelId="{74B8DED8-DBE4-4AC7-BFC8-D8048C8B6FC8}">
      <dgm:prSet phldrT="[Text]" custT="1"/>
      <dgm:spPr/>
      <dgm:t>
        <a:bodyPr/>
        <a:lstStyle/>
        <a:p>
          <a:r>
            <a:rPr lang="en-CA" sz="2000" b="1" dirty="0" smtClean="0"/>
            <a:t>Introductory paragraph</a:t>
          </a:r>
          <a:r>
            <a:rPr lang="en-CA" sz="2000" dirty="0" smtClean="0"/>
            <a:t>: likely contains a thesis statement</a:t>
          </a:r>
          <a:endParaRPr lang="en-CA" sz="2000" dirty="0"/>
        </a:p>
      </dgm:t>
    </dgm:pt>
    <dgm:pt modelId="{213D0AE4-45BC-4C1F-826B-827C26A706B2}" type="parTrans" cxnId="{3D744FEA-A7CE-4B65-85BC-1434A43A22D7}">
      <dgm:prSet/>
      <dgm:spPr/>
      <dgm:t>
        <a:bodyPr/>
        <a:lstStyle/>
        <a:p>
          <a:endParaRPr lang="en-CA"/>
        </a:p>
      </dgm:t>
    </dgm:pt>
    <dgm:pt modelId="{70B54D0C-774A-4AF1-A8AA-0F5052473758}" type="sibTrans" cxnId="{3D744FEA-A7CE-4B65-85BC-1434A43A22D7}">
      <dgm:prSet/>
      <dgm:spPr/>
      <dgm:t>
        <a:bodyPr/>
        <a:lstStyle/>
        <a:p>
          <a:endParaRPr lang="en-CA"/>
        </a:p>
      </dgm:t>
    </dgm:pt>
    <dgm:pt modelId="{38EA5DDF-7552-48A4-901D-9C59743D9E0D}">
      <dgm:prSet phldrT="[Text]" custT="1"/>
      <dgm:spPr/>
      <dgm:t>
        <a:bodyPr/>
        <a:lstStyle/>
        <a:p>
          <a:r>
            <a:rPr lang="en-CA" sz="2000" b="1" dirty="0" smtClean="0"/>
            <a:t>Supporting paragraphs</a:t>
          </a:r>
          <a:r>
            <a:rPr lang="en-CA" sz="2000" dirty="0" smtClean="0"/>
            <a:t>: Each supporting paragraph provides details, comments or insights for one aspect of the controlling idea </a:t>
          </a:r>
          <a:endParaRPr lang="en-CA" sz="2000" dirty="0"/>
        </a:p>
      </dgm:t>
    </dgm:pt>
    <dgm:pt modelId="{B9880D20-ED80-490C-8FAE-1A75ABE8B174}" type="parTrans" cxnId="{108DBA34-9EA3-4581-9862-6149E1FC2B37}">
      <dgm:prSet/>
      <dgm:spPr/>
      <dgm:t>
        <a:bodyPr/>
        <a:lstStyle/>
        <a:p>
          <a:endParaRPr lang="en-CA"/>
        </a:p>
      </dgm:t>
    </dgm:pt>
    <dgm:pt modelId="{62B655FB-B152-4AAF-9CEE-E09B11C0F4A8}" type="sibTrans" cxnId="{108DBA34-9EA3-4581-9862-6149E1FC2B37}">
      <dgm:prSet/>
      <dgm:spPr/>
      <dgm:t>
        <a:bodyPr/>
        <a:lstStyle/>
        <a:p>
          <a:endParaRPr lang="en-CA"/>
        </a:p>
      </dgm:t>
    </dgm:pt>
    <dgm:pt modelId="{EC403922-2738-45DB-9E84-167BA811143F}">
      <dgm:prSet phldrT="[Text]" custT="1"/>
      <dgm:spPr/>
      <dgm:t>
        <a:bodyPr/>
        <a:lstStyle/>
        <a:p>
          <a:r>
            <a:rPr lang="en-CA" sz="2000" b="1" dirty="0" smtClean="0"/>
            <a:t>Concluding Paragraph: </a:t>
          </a:r>
          <a:r>
            <a:rPr lang="en-CA" sz="2000" b="0" dirty="0" smtClean="0"/>
            <a:t>Sums up, or ties loose ends together.  Often it restates the thesis in a more interesting way</a:t>
          </a:r>
          <a:endParaRPr lang="en-CA" sz="2000" b="1" dirty="0"/>
        </a:p>
      </dgm:t>
    </dgm:pt>
    <dgm:pt modelId="{8C65ED46-2F12-42DD-BFEE-A632D7EA677B}" type="parTrans" cxnId="{88B13592-7AC2-4695-BAD6-2CC35B638447}">
      <dgm:prSet/>
      <dgm:spPr/>
      <dgm:t>
        <a:bodyPr/>
        <a:lstStyle/>
        <a:p>
          <a:endParaRPr lang="en-CA"/>
        </a:p>
      </dgm:t>
    </dgm:pt>
    <dgm:pt modelId="{BAA660D0-3007-4121-A375-1D04CA81CDB7}" type="sibTrans" cxnId="{88B13592-7AC2-4695-BAD6-2CC35B638447}">
      <dgm:prSet/>
      <dgm:spPr/>
      <dgm:t>
        <a:bodyPr/>
        <a:lstStyle/>
        <a:p>
          <a:endParaRPr lang="en-CA"/>
        </a:p>
      </dgm:t>
    </dgm:pt>
    <dgm:pt modelId="{1127951E-9788-4907-94E0-1A27EA35D905}" type="pres">
      <dgm:prSet presAssocID="{7CFED2D5-36E6-401E-AD62-36B8713325E8}" presName="Name0" presStyleCnt="0">
        <dgm:presLayoutVars>
          <dgm:dir/>
          <dgm:animLvl val="lvl"/>
          <dgm:resizeHandles val="exact"/>
        </dgm:presLayoutVars>
      </dgm:prSet>
      <dgm:spPr/>
    </dgm:pt>
    <dgm:pt modelId="{DB1BE9E6-AA34-4278-9D7C-24AD76E3BD2B}" type="pres">
      <dgm:prSet presAssocID="{74B8DED8-DBE4-4AC7-BFC8-D8048C8B6FC8}" presName="Name8" presStyleCnt="0"/>
      <dgm:spPr/>
    </dgm:pt>
    <dgm:pt modelId="{F3AE4DE2-7204-49ED-9FBB-75FD188DA791}" type="pres">
      <dgm:prSet presAssocID="{74B8DED8-DBE4-4AC7-BFC8-D8048C8B6FC8}" presName="level" presStyleLbl="node1" presStyleIdx="0" presStyleCnt="3">
        <dgm:presLayoutVars>
          <dgm:chMax val="1"/>
          <dgm:bulletEnabled val="1"/>
        </dgm:presLayoutVars>
      </dgm:prSet>
      <dgm:spPr/>
      <dgm:t>
        <a:bodyPr/>
        <a:lstStyle/>
        <a:p>
          <a:endParaRPr lang="en-CA"/>
        </a:p>
      </dgm:t>
    </dgm:pt>
    <dgm:pt modelId="{0D0439C4-C946-426A-B560-8C581871AB9C}" type="pres">
      <dgm:prSet presAssocID="{74B8DED8-DBE4-4AC7-BFC8-D8048C8B6FC8}" presName="levelTx" presStyleLbl="revTx" presStyleIdx="0" presStyleCnt="0">
        <dgm:presLayoutVars>
          <dgm:chMax val="1"/>
          <dgm:bulletEnabled val="1"/>
        </dgm:presLayoutVars>
      </dgm:prSet>
      <dgm:spPr/>
      <dgm:t>
        <a:bodyPr/>
        <a:lstStyle/>
        <a:p>
          <a:endParaRPr lang="en-CA"/>
        </a:p>
      </dgm:t>
    </dgm:pt>
    <dgm:pt modelId="{14951090-291E-408E-9D23-22A1F5905FD1}" type="pres">
      <dgm:prSet presAssocID="{38EA5DDF-7552-48A4-901D-9C59743D9E0D}" presName="Name8" presStyleCnt="0"/>
      <dgm:spPr/>
    </dgm:pt>
    <dgm:pt modelId="{6E7B8659-783C-44A0-8F72-7568781E3E8A}" type="pres">
      <dgm:prSet presAssocID="{38EA5DDF-7552-48A4-901D-9C59743D9E0D}" presName="level" presStyleLbl="node1" presStyleIdx="1" presStyleCnt="3">
        <dgm:presLayoutVars>
          <dgm:chMax val="1"/>
          <dgm:bulletEnabled val="1"/>
        </dgm:presLayoutVars>
      </dgm:prSet>
      <dgm:spPr/>
      <dgm:t>
        <a:bodyPr/>
        <a:lstStyle/>
        <a:p>
          <a:endParaRPr lang="en-CA"/>
        </a:p>
      </dgm:t>
    </dgm:pt>
    <dgm:pt modelId="{64B62152-6CFF-4065-B0B1-33D7DCFA22CA}" type="pres">
      <dgm:prSet presAssocID="{38EA5DDF-7552-48A4-901D-9C59743D9E0D}" presName="levelTx" presStyleLbl="revTx" presStyleIdx="0" presStyleCnt="0">
        <dgm:presLayoutVars>
          <dgm:chMax val="1"/>
          <dgm:bulletEnabled val="1"/>
        </dgm:presLayoutVars>
      </dgm:prSet>
      <dgm:spPr/>
      <dgm:t>
        <a:bodyPr/>
        <a:lstStyle/>
        <a:p>
          <a:endParaRPr lang="en-CA"/>
        </a:p>
      </dgm:t>
    </dgm:pt>
    <dgm:pt modelId="{DC4ECE4D-6E1E-40AC-8CF2-C74648D1633E}" type="pres">
      <dgm:prSet presAssocID="{EC403922-2738-45DB-9E84-167BA811143F}" presName="Name8" presStyleCnt="0"/>
      <dgm:spPr/>
    </dgm:pt>
    <dgm:pt modelId="{CE3C2D57-6D72-4624-BDAD-DD968089429E}" type="pres">
      <dgm:prSet presAssocID="{EC403922-2738-45DB-9E84-167BA811143F}" presName="level" presStyleLbl="node1" presStyleIdx="2" presStyleCnt="3">
        <dgm:presLayoutVars>
          <dgm:chMax val="1"/>
          <dgm:bulletEnabled val="1"/>
        </dgm:presLayoutVars>
      </dgm:prSet>
      <dgm:spPr/>
      <dgm:t>
        <a:bodyPr/>
        <a:lstStyle/>
        <a:p>
          <a:endParaRPr lang="en-CA"/>
        </a:p>
      </dgm:t>
    </dgm:pt>
    <dgm:pt modelId="{3109BB4D-84D1-46BD-AF7C-9E569D6CCCEC}" type="pres">
      <dgm:prSet presAssocID="{EC403922-2738-45DB-9E84-167BA811143F}" presName="levelTx" presStyleLbl="revTx" presStyleIdx="0" presStyleCnt="0">
        <dgm:presLayoutVars>
          <dgm:chMax val="1"/>
          <dgm:bulletEnabled val="1"/>
        </dgm:presLayoutVars>
      </dgm:prSet>
      <dgm:spPr/>
      <dgm:t>
        <a:bodyPr/>
        <a:lstStyle/>
        <a:p>
          <a:endParaRPr lang="en-CA"/>
        </a:p>
      </dgm:t>
    </dgm:pt>
  </dgm:ptLst>
  <dgm:cxnLst>
    <dgm:cxn modelId="{88B13592-7AC2-4695-BAD6-2CC35B638447}" srcId="{7CFED2D5-36E6-401E-AD62-36B8713325E8}" destId="{EC403922-2738-45DB-9E84-167BA811143F}" srcOrd="2" destOrd="0" parTransId="{8C65ED46-2F12-42DD-BFEE-A632D7EA677B}" sibTransId="{BAA660D0-3007-4121-A375-1D04CA81CDB7}"/>
    <dgm:cxn modelId="{98D1D781-AEC1-483D-A0E1-31AA1B9DFEAA}" type="presOf" srcId="{EC403922-2738-45DB-9E84-167BA811143F}" destId="{CE3C2D57-6D72-4624-BDAD-DD968089429E}" srcOrd="0" destOrd="0" presId="urn:microsoft.com/office/officeart/2005/8/layout/pyramid1"/>
    <dgm:cxn modelId="{3D744FEA-A7CE-4B65-85BC-1434A43A22D7}" srcId="{7CFED2D5-36E6-401E-AD62-36B8713325E8}" destId="{74B8DED8-DBE4-4AC7-BFC8-D8048C8B6FC8}" srcOrd="0" destOrd="0" parTransId="{213D0AE4-45BC-4C1F-826B-827C26A706B2}" sibTransId="{70B54D0C-774A-4AF1-A8AA-0F5052473758}"/>
    <dgm:cxn modelId="{9D2E3C28-DE94-4D2A-85D0-0CC6845F0287}" type="presOf" srcId="{38EA5DDF-7552-48A4-901D-9C59743D9E0D}" destId="{6E7B8659-783C-44A0-8F72-7568781E3E8A}" srcOrd="0" destOrd="0" presId="urn:microsoft.com/office/officeart/2005/8/layout/pyramid1"/>
    <dgm:cxn modelId="{8088C775-DB73-4CFE-BC14-A2B94FC8A131}" type="presOf" srcId="{EC403922-2738-45DB-9E84-167BA811143F}" destId="{3109BB4D-84D1-46BD-AF7C-9E569D6CCCEC}" srcOrd="1" destOrd="0" presId="urn:microsoft.com/office/officeart/2005/8/layout/pyramid1"/>
    <dgm:cxn modelId="{0F922DD0-9F1B-4616-B797-201569306457}" type="presOf" srcId="{7CFED2D5-36E6-401E-AD62-36B8713325E8}" destId="{1127951E-9788-4907-94E0-1A27EA35D905}" srcOrd="0" destOrd="0" presId="urn:microsoft.com/office/officeart/2005/8/layout/pyramid1"/>
    <dgm:cxn modelId="{846099BA-39B7-4DE2-8B05-8D3F257302AB}" type="presOf" srcId="{74B8DED8-DBE4-4AC7-BFC8-D8048C8B6FC8}" destId="{0D0439C4-C946-426A-B560-8C581871AB9C}" srcOrd="1" destOrd="0" presId="urn:microsoft.com/office/officeart/2005/8/layout/pyramid1"/>
    <dgm:cxn modelId="{108DBA34-9EA3-4581-9862-6149E1FC2B37}" srcId="{7CFED2D5-36E6-401E-AD62-36B8713325E8}" destId="{38EA5DDF-7552-48A4-901D-9C59743D9E0D}" srcOrd="1" destOrd="0" parTransId="{B9880D20-ED80-490C-8FAE-1A75ABE8B174}" sibTransId="{62B655FB-B152-4AAF-9CEE-E09B11C0F4A8}"/>
    <dgm:cxn modelId="{D06ECD1E-8926-40AB-9BEB-41CCDBFD15F7}" type="presOf" srcId="{38EA5DDF-7552-48A4-901D-9C59743D9E0D}" destId="{64B62152-6CFF-4065-B0B1-33D7DCFA22CA}" srcOrd="1" destOrd="0" presId="urn:microsoft.com/office/officeart/2005/8/layout/pyramid1"/>
    <dgm:cxn modelId="{F297ABF8-13EF-4107-ABF4-45E3EB3A7B0B}" type="presOf" srcId="{74B8DED8-DBE4-4AC7-BFC8-D8048C8B6FC8}" destId="{F3AE4DE2-7204-49ED-9FBB-75FD188DA791}" srcOrd="0" destOrd="0" presId="urn:microsoft.com/office/officeart/2005/8/layout/pyramid1"/>
    <dgm:cxn modelId="{1134E474-E89D-4F5C-8D0D-677C2DAD9D41}" type="presParOf" srcId="{1127951E-9788-4907-94E0-1A27EA35D905}" destId="{DB1BE9E6-AA34-4278-9D7C-24AD76E3BD2B}" srcOrd="0" destOrd="0" presId="urn:microsoft.com/office/officeart/2005/8/layout/pyramid1"/>
    <dgm:cxn modelId="{CF3DB8E3-9969-45C9-BCBB-5FCAB1B6BB38}" type="presParOf" srcId="{DB1BE9E6-AA34-4278-9D7C-24AD76E3BD2B}" destId="{F3AE4DE2-7204-49ED-9FBB-75FD188DA791}" srcOrd="0" destOrd="0" presId="urn:microsoft.com/office/officeart/2005/8/layout/pyramid1"/>
    <dgm:cxn modelId="{FE9241AF-5659-454C-BAA3-E8D9A7D4C92E}" type="presParOf" srcId="{DB1BE9E6-AA34-4278-9D7C-24AD76E3BD2B}" destId="{0D0439C4-C946-426A-B560-8C581871AB9C}" srcOrd="1" destOrd="0" presId="urn:microsoft.com/office/officeart/2005/8/layout/pyramid1"/>
    <dgm:cxn modelId="{76633F6E-D2B0-4E22-9E4E-B380A1112FE9}" type="presParOf" srcId="{1127951E-9788-4907-94E0-1A27EA35D905}" destId="{14951090-291E-408E-9D23-22A1F5905FD1}" srcOrd="1" destOrd="0" presId="urn:microsoft.com/office/officeart/2005/8/layout/pyramid1"/>
    <dgm:cxn modelId="{117881EB-AA3C-44BD-AFC5-B93C313FC593}" type="presParOf" srcId="{14951090-291E-408E-9D23-22A1F5905FD1}" destId="{6E7B8659-783C-44A0-8F72-7568781E3E8A}" srcOrd="0" destOrd="0" presId="urn:microsoft.com/office/officeart/2005/8/layout/pyramid1"/>
    <dgm:cxn modelId="{379C386C-9E46-44D9-9795-AA49850F4589}" type="presParOf" srcId="{14951090-291E-408E-9D23-22A1F5905FD1}" destId="{64B62152-6CFF-4065-B0B1-33D7DCFA22CA}" srcOrd="1" destOrd="0" presId="urn:microsoft.com/office/officeart/2005/8/layout/pyramid1"/>
    <dgm:cxn modelId="{C6EE2058-5CB5-48C8-8F38-679133C13A82}" type="presParOf" srcId="{1127951E-9788-4907-94E0-1A27EA35D905}" destId="{DC4ECE4D-6E1E-40AC-8CF2-C74648D1633E}" srcOrd="2" destOrd="0" presId="urn:microsoft.com/office/officeart/2005/8/layout/pyramid1"/>
    <dgm:cxn modelId="{D8B292CB-5165-4B8B-81A3-2F3FF58F7C68}" type="presParOf" srcId="{DC4ECE4D-6E1E-40AC-8CF2-C74648D1633E}" destId="{CE3C2D57-6D72-4624-BDAD-DD968089429E}" srcOrd="0" destOrd="0" presId="urn:microsoft.com/office/officeart/2005/8/layout/pyramid1"/>
    <dgm:cxn modelId="{57CAED10-021D-4C80-ADA7-5CB3E5F82508}" type="presParOf" srcId="{DC4ECE4D-6E1E-40AC-8CF2-C74648D1633E}" destId="{3109BB4D-84D1-46BD-AF7C-9E569D6CCCEC}"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664B1-B75A-4B9A-B554-832E65A7D3F8}" type="datetimeFigureOut">
              <a:rPr lang="en-CA" smtClean="0"/>
              <a:t>12/05/2015</a:t>
            </a:fld>
            <a:endParaRPr lang="en-C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625427-5924-46A7-8B23-0873DB7920CF}" type="slidenum">
              <a:rPr lang="en-CA" smtClean="0"/>
              <a:t>‹#›</a:t>
            </a:fld>
            <a:endParaRPr lang="en-CA"/>
          </a:p>
        </p:txBody>
      </p:sp>
    </p:spTree>
    <p:extLst>
      <p:ext uri="{BB962C8B-B14F-4D97-AF65-F5344CB8AC3E}">
        <p14:creationId xmlns:p14="http://schemas.microsoft.com/office/powerpoint/2010/main" val="2116585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Discuss the different</a:t>
            </a:r>
            <a:r>
              <a:rPr lang="en-CA" baseline="0" dirty="0" smtClean="0"/>
              <a:t> types of graphic organizers students may have seen.  It might be worthwhile to bring an assortment of different graphic organizers to show students.  Graphic organizer can include webs, outlines, KWL charts (K – what I know, W – what I want to know, L- what I have learned) and point form notes from brainstorming activities.  If students have web access there are many graphic organizers they can access for free. All they need to do is search. If students are running tablets – there are many graphic organizer apps.  Caution: many apps end up requiring the user to pay if they want to print or copy. This could be a lesson all unto itself – depending on the needs of the learner.</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2</a:t>
            </a:fld>
            <a:endParaRPr lang="en-CA"/>
          </a:p>
        </p:txBody>
      </p:sp>
    </p:spTree>
    <p:extLst>
      <p:ext uri="{BB962C8B-B14F-4D97-AF65-F5344CB8AC3E}">
        <p14:creationId xmlns:p14="http://schemas.microsoft.com/office/powerpoint/2010/main" val="1474913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Have</a:t>
            </a:r>
            <a:r>
              <a:rPr lang="en-CA" baseline="0" dirty="0" smtClean="0"/>
              <a:t> students define the terms debate, opinion and persuade. Correct for any misunderstandings or assumptions.  Have a mock debate over a silly topic i.e. Blondes have more fun! Have students try to persuade each other that one vehicle brand is better than another i.e. Fords are better than Honda. Discover differing opinions on topics such as “best school subject” or “best ice cream flavour.” Have students analyse what different strategies they used when debating vs. persuading vs. having a </a:t>
            </a:r>
            <a:r>
              <a:rPr lang="en-CA" baseline="0" dirty="0" err="1" smtClean="0"/>
              <a:t>differeing</a:t>
            </a:r>
            <a:r>
              <a:rPr lang="en-CA" baseline="0" dirty="0" smtClean="0"/>
              <a:t> opinion. </a:t>
            </a:r>
            <a:r>
              <a:rPr lang="en-CA" baseline="0" dirty="0" err="1" smtClean="0"/>
              <a:t>Disucss</a:t>
            </a:r>
            <a:r>
              <a:rPr lang="en-CA" baseline="0" dirty="0" smtClean="0"/>
              <a:t> how those strategies can be used in their writing.</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11</a:t>
            </a:fld>
            <a:endParaRPr lang="en-CA"/>
          </a:p>
        </p:txBody>
      </p:sp>
    </p:spTree>
    <p:extLst>
      <p:ext uri="{BB962C8B-B14F-4D97-AF65-F5344CB8AC3E}">
        <p14:creationId xmlns:p14="http://schemas.microsoft.com/office/powerpoint/2010/main" val="2958828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Discussion Point is really important.  It will tie into the previous activity about debates, persuading, and differing opinions. </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12</a:t>
            </a:fld>
            <a:endParaRPr lang="en-CA"/>
          </a:p>
        </p:txBody>
      </p:sp>
    </p:spTree>
    <p:extLst>
      <p:ext uri="{BB962C8B-B14F-4D97-AF65-F5344CB8AC3E}">
        <p14:creationId xmlns:p14="http://schemas.microsoft.com/office/powerpoint/2010/main" val="31056851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just an information slide for students</a:t>
            </a:r>
            <a:r>
              <a:rPr lang="en-CA" baseline="0" dirty="0" smtClean="0"/>
              <a:t> and instructors.  Activity to follow on the next slide.</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13</a:t>
            </a:fld>
            <a:endParaRPr lang="en-CA"/>
          </a:p>
        </p:txBody>
      </p:sp>
    </p:spTree>
    <p:extLst>
      <p:ext uri="{BB962C8B-B14F-4D97-AF65-F5344CB8AC3E}">
        <p14:creationId xmlns:p14="http://schemas.microsoft.com/office/powerpoint/2010/main" val="36386653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Discussion Point is critical.  Narrowing a focus can</a:t>
            </a:r>
            <a:r>
              <a:rPr lang="en-CA" baseline="0" dirty="0" smtClean="0"/>
              <a:t> be</a:t>
            </a:r>
            <a:r>
              <a:rPr lang="en-CA" dirty="0" smtClean="0"/>
              <a:t> an art form.   The major reason the second statement is more focused than the first is because</a:t>
            </a:r>
            <a:r>
              <a:rPr lang="en-CA" baseline="0" dirty="0" smtClean="0"/>
              <a:t> of the “because….” statement. The “because” statement acts as an arena to contain the discussion – written or verbal.</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14</a:t>
            </a:fld>
            <a:endParaRPr lang="en-CA"/>
          </a:p>
        </p:txBody>
      </p:sp>
    </p:spTree>
    <p:extLst>
      <p:ext uri="{BB962C8B-B14F-4D97-AF65-F5344CB8AC3E}">
        <p14:creationId xmlns:p14="http://schemas.microsoft.com/office/powerpoint/2010/main" val="846581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was previously discussed, but may be a good time to review. If at all possible, have students</a:t>
            </a:r>
            <a:r>
              <a:rPr lang="en-CA" baseline="0" dirty="0" smtClean="0"/>
              <a:t> find an outlining or mind mapping website or app.  Let them “play” with it to see how it can assist them with organizing their writing ideas.  Instructors may want to provide a topic or writing prompt to help focus students’ attention on the utility of the web site or app.</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15</a:t>
            </a:fld>
            <a:endParaRPr lang="en-CA"/>
          </a:p>
        </p:txBody>
      </p:sp>
    </p:spTree>
    <p:extLst>
      <p:ext uri="{BB962C8B-B14F-4D97-AF65-F5344CB8AC3E}">
        <p14:creationId xmlns:p14="http://schemas.microsoft.com/office/powerpoint/2010/main" val="14046481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Use National</a:t>
            </a:r>
            <a:r>
              <a:rPr lang="en-CA" baseline="0" dirty="0" smtClean="0"/>
              <a:t> Geographic or Canadian Geographic magazines to help students identify and analyze supporting paragraphs.  Ask students to determine how each supporting paragraph supports the essay/article. Discuss their findings in class.  This may bring up the use of transitional devices that help to support the sequence of logic in the essay. (Transitional devices are the next lesson)</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16</a:t>
            </a:fld>
            <a:endParaRPr lang="en-CA"/>
          </a:p>
        </p:txBody>
      </p:sp>
    </p:spTree>
    <p:extLst>
      <p:ext uri="{BB962C8B-B14F-4D97-AF65-F5344CB8AC3E}">
        <p14:creationId xmlns:p14="http://schemas.microsoft.com/office/powerpoint/2010/main" val="22524763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Information slide.  Activity on next slide.</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17</a:t>
            </a:fld>
            <a:endParaRPr lang="en-CA"/>
          </a:p>
        </p:txBody>
      </p:sp>
    </p:spTree>
    <p:extLst>
      <p:ext uri="{BB962C8B-B14F-4D97-AF65-F5344CB8AC3E}">
        <p14:creationId xmlns:p14="http://schemas.microsoft.com/office/powerpoint/2010/main" val="17874233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Instructors may want to do</a:t>
            </a:r>
            <a:r>
              <a:rPr lang="en-CA" baseline="0" dirty="0" smtClean="0"/>
              <a:t> an internet site search for lists of transitional words and phrases to hand out as supplementary material, or instructors may have students brainstorm a list of transitional words they may have encountered in their everyday life or work place experience. Discuss how the use of transitional devices help to make the writing more clear and easy to follow.  Instructors may want to use National </a:t>
            </a:r>
            <a:r>
              <a:rPr lang="en-CA" baseline="0" dirty="0" err="1" smtClean="0"/>
              <a:t>Geograpphic</a:t>
            </a:r>
            <a:r>
              <a:rPr lang="en-CA" baseline="0" dirty="0" smtClean="0"/>
              <a:t> or Canadian Geographic once again for students to identify and analyze how transitional devices are used and the effects they have on the essay/article.</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18</a:t>
            </a:fld>
            <a:endParaRPr lang="en-CA"/>
          </a:p>
        </p:txBody>
      </p:sp>
    </p:spTree>
    <p:extLst>
      <p:ext uri="{BB962C8B-B14F-4D97-AF65-F5344CB8AC3E}">
        <p14:creationId xmlns:p14="http://schemas.microsoft.com/office/powerpoint/2010/main" val="1720462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Discuss</a:t>
            </a:r>
            <a:r>
              <a:rPr lang="en-CA" baseline="0" dirty="0" smtClean="0"/>
              <a:t> what plagiarism is and the consequences for plagiarising material. Practise paraphrasing by picking an article from a newspaper or magazine.  This may lead into a discussion on when to quote and when not to quote. Try to pick an article that has at least one paragraph for every student to paraphrase.  Assign each student one paragraph to paraphrase, then reconstruct the article with the paraphrased paragraphs.  Discuss the similarities and differences, and why they occurred, between the original article and the paraphrased article. </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19</a:t>
            </a:fld>
            <a:endParaRPr lang="en-CA"/>
          </a:p>
        </p:txBody>
      </p:sp>
    </p:spTree>
    <p:extLst>
      <p:ext uri="{BB962C8B-B14F-4D97-AF65-F5344CB8AC3E}">
        <p14:creationId xmlns:p14="http://schemas.microsoft.com/office/powerpoint/2010/main" val="3318019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Take</a:t>
            </a:r>
            <a:r>
              <a:rPr lang="en-CA" baseline="0" dirty="0" smtClean="0"/>
              <a:t> a draft essay and have students revise the essay. Drafts can be found on-line. Explain the difference between revision and editing. Then have students edit the revised essay.  It might be beneficial to use a checklist like C.O.P. S. (Capitalization, Overall Appearance, Punctuation, Spelling) or C.U.P.S (Capitalization, Usage, Punctuation, Spelling) to serve as guide. Both of these checklists are easy to find using an internet search of those acronyms.</a:t>
            </a:r>
          </a:p>
          <a:p>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20</a:t>
            </a:fld>
            <a:endParaRPr lang="en-CA"/>
          </a:p>
        </p:txBody>
      </p:sp>
    </p:spTree>
    <p:extLst>
      <p:ext uri="{BB962C8B-B14F-4D97-AF65-F5344CB8AC3E}">
        <p14:creationId xmlns:p14="http://schemas.microsoft.com/office/powerpoint/2010/main" val="118677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 secret to good essays is good paragraph construction.  For that reason, paragraph construction and essay writing have not been separated.</a:t>
            </a:r>
            <a:r>
              <a:rPr lang="en-CA" baseline="0" dirty="0" smtClean="0"/>
              <a:t>  Once students understand paragraph construction, it is relatively easy for them to see the parallel to good essay construction. Constructing good paragraphs is usually a lesson by itself.  Slides 3 and 4 of this presentation provide some visual metaphors for students to use to guide them in their understanding of paragraph. Go through slide 3 and 4 and compare how the same information is presented, just differently. A good paragraph requires a topic sentence, supporting details in sentences, and a concluding sentence.</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3</a:t>
            </a:fld>
            <a:endParaRPr lang="en-CA"/>
          </a:p>
        </p:txBody>
      </p:sp>
    </p:spTree>
    <p:extLst>
      <p:ext uri="{BB962C8B-B14F-4D97-AF65-F5344CB8AC3E}">
        <p14:creationId xmlns:p14="http://schemas.microsoft.com/office/powerpoint/2010/main" val="1554661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The</a:t>
            </a:r>
            <a:r>
              <a:rPr lang="en-CA" baseline="0" dirty="0" smtClean="0"/>
              <a:t> hamburger visual metaphor is popular at the moment in schools across most grades. The top bun is the topic sentence. The bottom bun the concluding sentence. Both are similar in nature – usually just restating each other.  The Tomato is a supporting statement. The lettuce can be another supporting statement, an example, or a counter-position (rebuttal). The patty is another supporting statement. If a rebuttal or counter position is taken, the patty must be a strong statement of support. If the “lettuce” statement is an example, then the “patty” statement should not be another example, as that only leaves one statement of support (the “tomato”) with two examples.</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4</a:t>
            </a:fld>
            <a:endParaRPr lang="en-CA"/>
          </a:p>
        </p:txBody>
      </p:sp>
    </p:spTree>
    <p:extLst>
      <p:ext uri="{BB962C8B-B14F-4D97-AF65-F5344CB8AC3E}">
        <p14:creationId xmlns:p14="http://schemas.microsoft.com/office/powerpoint/2010/main" val="17375196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National Geographic magazines are great resources for teaching students about attention grabbing topic sentences. They tend to follow an</a:t>
            </a:r>
            <a:r>
              <a:rPr lang="en-CA" baseline="0" dirty="0" smtClean="0"/>
              <a:t> easy recognizable pattern of paragraph construction, and the language used is often effective for grabbing readers attention.  If students are generally weak at constructing topic sentences, use National Geographic magazines (or Canadian Geographic) to demonstrate topic sentences in action.  Have students identify topic sentences and analyse what vocabulary the writers have used to capture their attention as readers. Then have students create an alternative topic sentence for that paragraph. Come back as a class and read each person’s topic sentence aloud. Discuss the merits of each student’s topic sentence – what worked well and what might have worked better. </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5</a:t>
            </a:fld>
            <a:endParaRPr lang="en-CA"/>
          </a:p>
        </p:txBody>
      </p:sp>
    </p:spTree>
    <p:extLst>
      <p:ext uri="{BB962C8B-B14F-4D97-AF65-F5344CB8AC3E}">
        <p14:creationId xmlns:p14="http://schemas.microsoft.com/office/powerpoint/2010/main" val="563790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area can be difficult for students, especially if they are English</a:t>
            </a:r>
            <a:r>
              <a:rPr lang="en-CA" baseline="0" dirty="0" smtClean="0"/>
              <a:t> Language Learners. This requires students to demonstrate their background knowledge.  This is often area that many new comers to Canada struggle with – especially if they are LIFE learners. Brainstorming or listing ideas as a group will help reluctant learners to understand and make connections so that they can come to understand what is meant by supporting details.</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6</a:t>
            </a:fld>
            <a:endParaRPr lang="en-CA"/>
          </a:p>
        </p:txBody>
      </p:sp>
    </p:spTree>
    <p:extLst>
      <p:ext uri="{BB962C8B-B14F-4D97-AF65-F5344CB8AC3E}">
        <p14:creationId xmlns:p14="http://schemas.microsoft.com/office/powerpoint/2010/main" val="944764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Concluding sentences often lead into a</a:t>
            </a:r>
            <a:r>
              <a:rPr lang="en-CA" baseline="0" dirty="0" smtClean="0"/>
              <a:t> lesson about paraphrasing and/or summarizing. For many students, the redundancy or repeating information may appear to be “a waste of time and effort.” It becomes crucial that they see a concluding sentence as an ending to a story. An activity to show the importance of a concluding statement is often to begin a sentence and leave the end off. I have used social justice statements, police report statements, or news story statements.  Have each student finish the end of the sentence.  Then have each student read their entire sentence and discuss the different interpretations, tones and assumptions that are made because the ending of the sentence was not provided. Then read the end of the original statement and discuss how closely related the students end statements were (or were not) and why.</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7</a:t>
            </a:fld>
            <a:endParaRPr lang="en-CA"/>
          </a:p>
        </p:txBody>
      </p:sp>
    </p:spTree>
    <p:extLst>
      <p:ext uri="{BB962C8B-B14F-4D97-AF65-F5344CB8AC3E}">
        <p14:creationId xmlns:p14="http://schemas.microsoft.com/office/powerpoint/2010/main" val="27266291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Once students understand how to write a good paragraph, demonstrate</a:t>
            </a:r>
            <a:r>
              <a:rPr lang="en-CA" baseline="0" dirty="0" smtClean="0"/>
              <a:t> how essay writing is very similar to good paragraph construction.  The major issue that most students encounter is that they often assume that first drafts need to be of publishing quality. </a:t>
            </a:r>
          </a:p>
          <a:p>
            <a:r>
              <a:rPr lang="en-CA" baseline="0" dirty="0" smtClean="0"/>
              <a:t>Discussion Point ! It becomes important for students understand the purpose of drafts and difference between revision and editing. While drafts may mean more work, it often lets students who are anxious about the writing process find ways to cope and manage their writing task.  Have this discussion with the students and help students to why drafts are a necessary component to effective writing.</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8</a:t>
            </a:fld>
            <a:endParaRPr lang="en-CA"/>
          </a:p>
        </p:txBody>
      </p:sp>
    </p:spTree>
    <p:extLst>
      <p:ext uri="{BB962C8B-B14F-4D97-AF65-F5344CB8AC3E}">
        <p14:creationId xmlns:p14="http://schemas.microsoft.com/office/powerpoint/2010/main" val="2491460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Have students identify ways in which the pyramid paragraph and</a:t>
            </a:r>
            <a:r>
              <a:rPr lang="en-CA" baseline="0" dirty="0" smtClean="0"/>
              <a:t> pyramid essay metaphors are similar and different.  Attention will likely fall on “What is a thesis statement?”.  Let students try to define what a thesis statement is based on their background knowledge to topic sentences. </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9</a:t>
            </a:fld>
            <a:endParaRPr lang="en-CA"/>
          </a:p>
        </p:txBody>
      </p:sp>
    </p:spTree>
    <p:extLst>
      <p:ext uri="{BB962C8B-B14F-4D97-AF65-F5344CB8AC3E}">
        <p14:creationId xmlns:p14="http://schemas.microsoft.com/office/powerpoint/2010/main" val="1035935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Have students compare the “Super-Sized” Hamburger Essay Model to the Hamburger</a:t>
            </a:r>
            <a:r>
              <a:rPr lang="en-CA" baseline="0" dirty="0" smtClean="0"/>
              <a:t> Paragraph model.  What are the similarities? Differences?  Why are the differences necessary? What do those differences mean to the writer?</a:t>
            </a:r>
            <a:endParaRPr lang="en-CA" dirty="0"/>
          </a:p>
        </p:txBody>
      </p:sp>
      <p:sp>
        <p:nvSpPr>
          <p:cNvPr id="4" name="Slide Number Placeholder 3"/>
          <p:cNvSpPr>
            <a:spLocks noGrp="1"/>
          </p:cNvSpPr>
          <p:nvPr>
            <p:ph type="sldNum" sz="quarter" idx="10"/>
          </p:nvPr>
        </p:nvSpPr>
        <p:spPr/>
        <p:txBody>
          <a:bodyPr/>
          <a:lstStyle/>
          <a:p>
            <a:fld id="{16625427-5924-46A7-8B23-0873DB7920CF}" type="slidenum">
              <a:rPr lang="en-CA" smtClean="0"/>
              <a:t>10</a:t>
            </a:fld>
            <a:endParaRPr lang="en-CA"/>
          </a:p>
        </p:txBody>
      </p:sp>
    </p:spTree>
    <p:extLst>
      <p:ext uri="{BB962C8B-B14F-4D97-AF65-F5344CB8AC3E}">
        <p14:creationId xmlns:p14="http://schemas.microsoft.com/office/powerpoint/2010/main" val="679066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8ACC0DD-83D3-4452-BDDF-7CB5B6A1D7D5}" type="datetimeFigureOut">
              <a:rPr lang="en-CA" smtClean="0"/>
              <a:t>12/05/2015</a:t>
            </a:fld>
            <a:endParaRPr lang="en-CA"/>
          </a:p>
        </p:txBody>
      </p:sp>
      <p:sp>
        <p:nvSpPr>
          <p:cNvPr id="17" name="Footer Placeholder 16"/>
          <p:cNvSpPr>
            <a:spLocks noGrp="1"/>
          </p:cNvSpPr>
          <p:nvPr>
            <p:ph type="ftr" sz="quarter" idx="11"/>
          </p:nvPr>
        </p:nvSpPr>
        <p:spPr/>
        <p:txBody>
          <a:bodyPr/>
          <a:lstStyle/>
          <a:p>
            <a:endParaRPr lang="en-CA"/>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CB5B7E-7030-4194-9344-FE1FEEC85471}" type="slidenum">
              <a:rPr lang="en-CA" smtClean="0"/>
              <a:t>‹#›</a:t>
            </a:fld>
            <a:endParaRPr lang="en-CA"/>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C0DD-83D3-4452-BDDF-7CB5B6A1D7D5}"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CCB5B7E-7030-4194-9344-FE1FEEC85471}"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6CCB5B7E-7030-4194-9344-FE1FEEC85471}" type="slidenum">
              <a:rPr lang="en-CA" smtClean="0"/>
              <a:t>‹#›</a:t>
            </a:fld>
            <a:endParaRPr lang="en-CA"/>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ACC0DD-83D3-4452-BDDF-7CB5B6A1D7D5}"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8ACC0DD-83D3-4452-BDDF-7CB5B6A1D7D5}" type="datetimeFigureOut">
              <a:rPr lang="en-CA" smtClean="0"/>
              <a:t>12/05/2015</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a:xfrm>
            <a:off x="4361688" y="1026372"/>
            <a:ext cx="457200" cy="441325"/>
          </a:xfrm>
        </p:spPr>
        <p:txBody>
          <a:bodyPr/>
          <a:lstStyle/>
          <a:p>
            <a:fld id="{6CCB5B7E-7030-4194-9344-FE1FEEC85471}" type="slidenum">
              <a:rPr lang="en-CA" smtClean="0"/>
              <a:t>‹#›</a:t>
            </a:fld>
            <a:endParaRPr lang="en-CA"/>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CA"/>
          </a:p>
        </p:txBody>
      </p:sp>
      <p:sp>
        <p:nvSpPr>
          <p:cNvPr id="4" name="Date Placeholder 3"/>
          <p:cNvSpPr>
            <a:spLocks noGrp="1"/>
          </p:cNvSpPr>
          <p:nvPr>
            <p:ph type="dt" sz="half" idx="10"/>
          </p:nvPr>
        </p:nvSpPr>
        <p:spPr/>
        <p:txBody>
          <a:bodyPr/>
          <a:lstStyle/>
          <a:p>
            <a:fld id="{18ACC0DD-83D3-4452-BDDF-7CB5B6A1D7D5}" type="datetimeFigureOut">
              <a:rPr lang="en-CA" smtClean="0"/>
              <a:t>12/05/2015</a:t>
            </a:fld>
            <a:endParaRPr lang="en-CA"/>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6CCB5B7E-7030-4194-9344-FE1FEEC85471}" type="slidenum">
              <a:rPr lang="en-CA" smtClean="0"/>
              <a:t>‹#›</a:t>
            </a:fld>
            <a:endParaRPr lang="en-CA"/>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8ACC0DD-83D3-4452-BDDF-7CB5B6A1D7D5}" type="datetimeFigureOut">
              <a:rPr lang="en-CA" smtClean="0"/>
              <a:t>12/05/2015</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CCB5B7E-7030-4194-9344-FE1FEEC85471}" type="slidenum">
              <a:rPr lang="en-CA" smtClean="0"/>
              <a:t>‹#›</a:t>
            </a:fld>
            <a:endParaRPr lang="en-CA"/>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8ACC0DD-83D3-4452-BDDF-7CB5B6A1D7D5}" type="datetimeFigureOut">
              <a:rPr lang="en-CA" smtClean="0"/>
              <a:t>12/05/2015</a:t>
            </a:fld>
            <a:endParaRPr lang="en-CA"/>
          </a:p>
        </p:txBody>
      </p:sp>
      <p:sp>
        <p:nvSpPr>
          <p:cNvPr id="8" name="Footer Placeholder 7"/>
          <p:cNvSpPr>
            <a:spLocks noGrp="1"/>
          </p:cNvSpPr>
          <p:nvPr>
            <p:ph type="ftr" sz="quarter" idx="11"/>
          </p:nvPr>
        </p:nvSpPr>
        <p:spPr>
          <a:xfrm>
            <a:off x="304800" y="6409944"/>
            <a:ext cx="3581400" cy="365760"/>
          </a:xfrm>
        </p:spPr>
        <p:txBody>
          <a:bodyPr/>
          <a:lstStyle/>
          <a:p>
            <a:endParaRPr lang="en-CA"/>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6CCB5B7E-7030-4194-9344-FE1FEEC85471}" type="slidenum">
              <a:rPr lang="en-CA" smtClean="0"/>
              <a:t>‹#›</a:t>
            </a:fld>
            <a:endParaRPr lang="en-CA"/>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ACC0DD-83D3-4452-BDDF-7CB5B6A1D7D5}" type="datetimeFigureOut">
              <a:rPr lang="en-CA" smtClean="0"/>
              <a:t>12/05/2015</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a:xfrm>
            <a:off x="4343400" y="1036020"/>
            <a:ext cx="457200" cy="441325"/>
          </a:xfrm>
        </p:spPr>
        <p:txBody>
          <a:bodyPr/>
          <a:lstStyle/>
          <a:p>
            <a:fld id="{6CCB5B7E-7030-4194-9344-FE1FEEC85471}"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8ACC0DD-83D3-4452-BDDF-7CB5B6A1D7D5}" type="datetimeFigureOut">
              <a:rPr lang="en-CA" smtClean="0"/>
              <a:t>12/05/2015</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6CCB5B7E-7030-4194-9344-FE1FEEC8547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6CCB5B7E-7030-4194-9344-FE1FEEC85471}" type="slidenum">
              <a:rPr lang="en-CA" smtClean="0"/>
              <a:t>‹#›</a:t>
            </a:fld>
            <a:endParaRPr lang="en-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8ACC0DD-83D3-4452-BDDF-7CB5B6A1D7D5}" type="datetimeFigureOut">
              <a:rPr lang="en-CA" smtClean="0"/>
              <a:t>12/05/2015</a:t>
            </a:fld>
            <a:endParaRPr lang="en-CA"/>
          </a:p>
        </p:txBody>
      </p:sp>
      <p:sp>
        <p:nvSpPr>
          <p:cNvPr id="6" name="Footer Placeholder 5"/>
          <p:cNvSpPr>
            <a:spLocks noGrp="1"/>
          </p:cNvSpPr>
          <p:nvPr>
            <p:ph type="ftr" sz="quarter" idx="11"/>
          </p:nvPr>
        </p:nvSpPr>
        <p:spPr>
          <a:xfrm>
            <a:off x="301752" y="6410848"/>
            <a:ext cx="3383280" cy="365760"/>
          </a:xfrm>
        </p:spPr>
        <p:txBody>
          <a:bodyPr/>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6CCB5B7E-7030-4194-9344-FE1FEEC85471}" type="slidenum">
              <a:rPr lang="en-CA" smtClean="0"/>
              <a:t>‹#›</a:t>
            </a:fld>
            <a:endParaRPr lang="en-CA"/>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8ACC0DD-83D3-4452-BDDF-7CB5B6A1D7D5}" type="datetimeFigureOut">
              <a:rPr lang="en-CA" smtClean="0"/>
              <a:t>12/05/2015</a:t>
            </a:fld>
            <a:endParaRPr lang="en-CA"/>
          </a:p>
        </p:txBody>
      </p:sp>
      <p:sp>
        <p:nvSpPr>
          <p:cNvPr id="6" name="Footer Placeholder 5"/>
          <p:cNvSpPr>
            <a:spLocks noGrp="1"/>
          </p:cNvSpPr>
          <p:nvPr>
            <p:ph type="ftr" sz="quarter" idx="11"/>
          </p:nvPr>
        </p:nvSpPr>
        <p:spPr>
          <a:xfrm>
            <a:off x="301752" y="6410848"/>
            <a:ext cx="3584448" cy="365760"/>
          </a:xfrm>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8ACC0DD-83D3-4452-BDDF-7CB5B6A1D7D5}" type="datetimeFigureOut">
              <a:rPr lang="en-CA" smtClean="0"/>
              <a:t>12/05/2015</a:t>
            </a:fld>
            <a:endParaRPr lang="en-CA"/>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6CCB5B7E-7030-4194-9344-FE1FEEC85471}" type="slidenum">
              <a:rPr lang="en-CA" smtClean="0"/>
              <a:t>‹#›</a:t>
            </a:fld>
            <a:endParaRPr lang="en-CA"/>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CA" dirty="0" smtClean="0"/>
              <a:t>Approaches to consider:</a:t>
            </a:r>
            <a:endParaRPr lang="en-CA" dirty="0"/>
          </a:p>
        </p:txBody>
      </p:sp>
      <p:sp>
        <p:nvSpPr>
          <p:cNvPr id="2" name="Title 1"/>
          <p:cNvSpPr>
            <a:spLocks noGrp="1"/>
          </p:cNvSpPr>
          <p:nvPr>
            <p:ph type="ctrTitle"/>
          </p:nvPr>
        </p:nvSpPr>
        <p:spPr/>
        <p:txBody>
          <a:bodyPr/>
          <a:lstStyle/>
          <a:p>
            <a:r>
              <a:rPr lang="en-CA" dirty="0" smtClean="0">
                <a:solidFill>
                  <a:schemeClr val="accent3">
                    <a:lumMod val="75000"/>
                  </a:schemeClr>
                </a:solidFill>
              </a:rPr>
              <a:t>Paragraph and Essay Writing</a:t>
            </a:r>
            <a:endParaRPr lang="en-CA" dirty="0">
              <a:solidFill>
                <a:schemeClr val="accent3">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4716016" y="4077072"/>
            <a:ext cx="3600400" cy="648072"/>
          </a:xfrm>
          <a:prstGeom prst="can">
            <a:avLst/>
          </a:prstGeom>
          <a:solidFill>
            <a:srgbClr val="663300"/>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6" name="Can 5"/>
          <p:cNvSpPr/>
          <p:nvPr/>
        </p:nvSpPr>
        <p:spPr>
          <a:xfrm>
            <a:off x="4572000" y="3501008"/>
            <a:ext cx="3600400" cy="648072"/>
          </a:xfrm>
          <a:prstGeom prst="can">
            <a:avLst/>
          </a:prstGeom>
          <a:solidFill>
            <a:srgbClr val="663300"/>
          </a:solidFill>
          <a:ln>
            <a:solidFill>
              <a:schemeClr val="tx1"/>
            </a:solidFill>
          </a:ln>
          <a:effectLst>
            <a:innerShdw blurRad="63500" dist="50800" dir="27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lstStyle/>
          <a:p>
            <a:r>
              <a:rPr lang="en-CA" dirty="0" smtClean="0"/>
              <a:t>“Super-Sized” Hamburger (Essay)</a:t>
            </a:r>
            <a:endParaRPr lang="en-CA" dirty="0"/>
          </a:p>
        </p:txBody>
      </p:sp>
      <p:sp>
        <p:nvSpPr>
          <p:cNvPr id="3" name="Content Placeholder 2"/>
          <p:cNvSpPr>
            <a:spLocks noGrp="1"/>
          </p:cNvSpPr>
          <p:nvPr>
            <p:ph sz="quarter" idx="1"/>
          </p:nvPr>
        </p:nvSpPr>
        <p:spPr/>
        <p:txBody>
          <a:bodyPr>
            <a:normAutofit/>
          </a:bodyPr>
          <a:lstStyle/>
          <a:p>
            <a:pPr>
              <a:buNone/>
            </a:pPr>
            <a:r>
              <a:rPr lang="en-CA" sz="2400" dirty="0" smtClean="0"/>
              <a:t>Introductory paragraph</a:t>
            </a:r>
          </a:p>
          <a:p>
            <a:pPr>
              <a:buNone/>
            </a:pPr>
            <a:r>
              <a:rPr lang="en-CA" sz="2400" dirty="0"/>
              <a:t>c</a:t>
            </a:r>
            <a:r>
              <a:rPr lang="en-CA" sz="2400" dirty="0" smtClean="0"/>
              <a:t>ontaining thesis statement</a:t>
            </a:r>
            <a:endParaRPr lang="en-CA" sz="1200" dirty="0" smtClean="0"/>
          </a:p>
          <a:p>
            <a:pPr>
              <a:buNone/>
            </a:pPr>
            <a:endParaRPr lang="en-CA" sz="2400" dirty="0" smtClean="0"/>
          </a:p>
          <a:p>
            <a:pPr>
              <a:buNone/>
            </a:pPr>
            <a:r>
              <a:rPr lang="en-CA" sz="2400" dirty="0" smtClean="0"/>
              <a:t>Supporting paragraphs:</a:t>
            </a:r>
          </a:p>
          <a:p>
            <a:pPr>
              <a:buNone/>
            </a:pPr>
            <a:r>
              <a:rPr lang="en-CA" sz="2400" dirty="0" smtClean="0"/>
              <a:t>Each addresses </a:t>
            </a:r>
          </a:p>
          <a:p>
            <a:pPr>
              <a:buNone/>
            </a:pPr>
            <a:r>
              <a:rPr lang="en-CA" sz="2400" i="1" dirty="0" smtClean="0"/>
              <a:t>only one </a:t>
            </a:r>
            <a:r>
              <a:rPr lang="en-CA" sz="2400" dirty="0" smtClean="0"/>
              <a:t>point</a:t>
            </a:r>
          </a:p>
          <a:p>
            <a:pPr>
              <a:buNone/>
            </a:pPr>
            <a:r>
              <a:rPr lang="en-CA" sz="2400" dirty="0"/>
              <a:t>o</a:t>
            </a:r>
            <a:r>
              <a:rPr lang="en-CA" sz="2400" dirty="0" smtClean="0"/>
              <a:t>f the controlling idea</a:t>
            </a:r>
          </a:p>
          <a:p>
            <a:pPr>
              <a:buNone/>
            </a:pPr>
            <a:r>
              <a:rPr lang="en-CA" sz="2400" dirty="0" smtClean="0"/>
              <a:t>Concluding paragraph sums up</a:t>
            </a:r>
          </a:p>
          <a:p>
            <a:pPr>
              <a:buNone/>
            </a:pPr>
            <a:r>
              <a:rPr lang="en-CA" sz="2400" dirty="0" smtClean="0"/>
              <a:t> the information and </a:t>
            </a:r>
          </a:p>
          <a:p>
            <a:pPr>
              <a:buNone/>
            </a:pPr>
            <a:r>
              <a:rPr lang="en-CA" sz="2400" dirty="0"/>
              <a:t>r</a:t>
            </a:r>
            <a:r>
              <a:rPr lang="en-CA" sz="2400" dirty="0" smtClean="0"/>
              <a:t>estates the thesis.</a:t>
            </a:r>
            <a:endParaRPr lang="en-CA" sz="2400" dirty="0"/>
          </a:p>
          <a:p>
            <a:pPr>
              <a:buNone/>
            </a:pPr>
            <a:endParaRPr lang="en-CA" sz="2400" dirty="0"/>
          </a:p>
          <a:p>
            <a:pPr>
              <a:buNone/>
            </a:pPr>
            <a:endParaRPr lang="en-CA" sz="2400" dirty="0"/>
          </a:p>
        </p:txBody>
      </p:sp>
      <p:sp>
        <p:nvSpPr>
          <p:cNvPr id="4" name="Flowchart: Delay 3"/>
          <p:cNvSpPr/>
          <p:nvPr/>
        </p:nvSpPr>
        <p:spPr>
          <a:xfrm rot="16200000">
            <a:off x="5616116" y="512676"/>
            <a:ext cx="1368152" cy="3312368"/>
          </a:xfrm>
          <a:prstGeom prst="flowChartDelay">
            <a:avLst/>
          </a:prstGeom>
          <a:solidFill>
            <a:srgbClr val="FFC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Flowchart: Delay 4"/>
          <p:cNvSpPr/>
          <p:nvPr/>
        </p:nvSpPr>
        <p:spPr>
          <a:xfrm rot="5400000">
            <a:off x="5904148" y="3537012"/>
            <a:ext cx="936104" cy="3312368"/>
          </a:xfrm>
          <a:prstGeom prst="flowChartDelay">
            <a:avLst/>
          </a:prstGeom>
          <a:solidFill>
            <a:srgbClr val="FFC000"/>
          </a:solid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Cloud 6"/>
          <p:cNvSpPr/>
          <p:nvPr/>
        </p:nvSpPr>
        <p:spPr>
          <a:xfrm>
            <a:off x="4427984" y="3068960"/>
            <a:ext cx="3600400" cy="504056"/>
          </a:xfrm>
          <a:prstGeom prst="cloud">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quot;No&quot; Symbol 7"/>
          <p:cNvSpPr/>
          <p:nvPr/>
        </p:nvSpPr>
        <p:spPr>
          <a:xfrm>
            <a:off x="4932040" y="2924944"/>
            <a:ext cx="2880320" cy="360040"/>
          </a:xfrm>
          <a:prstGeom prst="noSmoking">
            <a:avLst/>
          </a:prstGeom>
          <a:solidFill>
            <a:srgbClr val="FF0000"/>
          </a:solidFill>
          <a:ln>
            <a:noFill/>
          </a:ln>
          <a:effectLst>
            <a:innerShdw blurRad="63500" dist="50800" dir="2700000">
              <a:prstClr val="black">
                <a:alpha val="50000"/>
              </a:prstClr>
            </a:innerShdw>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Statements</a:t>
            </a:r>
            <a:endParaRPr lang="en-CA" dirty="0"/>
          </a:p>
        </p:txBody>
      </p:sp>
      <p:sp>
        <p:nvSpPr>
          <p:cNvPr id="3" name="Content Placeholder 2"/>
          <p:cNvSpPr>
            <a:spLocks noGrp="1"/>
          </p:cNvSpPr>
          <p:nvPr>
            <p:ph sz="quarter" idx="1"/>
          </p:nvPr>
        </p:nvSpPr>
        <p:spPr/>
        <p:txBody>
          <a:bodyPr/>
          <a:lstStyle/>
          <a:p>
            <a:pPr>
              <a:buNone/>
            </a:pPr>
            <a:r>
              <a:rPr lang="en-CA" b="1" dirty="0"/>
              <a:t>The thesis statement or main claim must be </a:t>
            </a:r>
            <a:r>
              <a:rPr lang="en-CA" b="1" dirty="0">
                <a:solidFill>
                  <a:srgbClr val="FF0000"/>
                </a:solidFill>
              </a:rPr>
              <a:t>debatable</a:t>
            </a:r>
          </a:p>
          <a:p>
            <a:pPr>
              <a:buNone/>
            </a:pPr>
            <a:r>
              <a:rPr lang="en-CA" dirty="0"/>
              <a:t>An argumentative or persuasive piece of writing must begin with a debatable thesis or claim. In other words, the thesis must be something that people could reasonably have </a:t>
            </a:r>
            <a:r>
              <a:rPr lang="en-CA" dirty="0">
                <a:solidFill>
                  <a:srgbClr val="FF0000"/>
                </a:solidFill>
              </a:rPr>
              <a:t>differing opinions </a:t>
            </a:r>
            <a:r>
              <a:rPr lang="en-CA" dirty="0"/>
              <a:t>on. If your thesis is something that is generally agreed upon or accepted as fact then there is no reason to try to </a:t>
            </a:r>
            <a:r>
              <a:rPr lang="en-CA" dirty="0">
                <a:solidFill>
                  <a:srgbClr val="FF0000"/>
                </a:solidFill>
              </a:rPr>
              <a:t>persuade</a:t>
            </a:r>
            <a:r>
              <a:rPr lang="en-CA" dirty="0"/>
              <a:t> people (OWL, 2013).</a:t>
            </a:r>
          </a:p>
        </p:txBody>
      </p:sp>
    </p:spTree>
    <p:extLst>
      <p:ext uri="{BB962C8B-B14F-4D97-AF65-F5344CB8AC3E}">
        <p14:creationId xmlns:p14="http://schemas.microsoft.com/office/powerpoint/2010/main" val="380241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Statements</a:t>
            </a:r>
            <a:endParaRPr lang="en-CA" dirty="0"/>
          </a:p>
        </p:txBody>
      </p:sp>
      <p:sp>
        <p:nvSpPr>
          <p:cNvPr id="3" name="Content Placeholder 2"/>
          <p:cNvSpPr>
            <a:spLocks noGrp="1"/>
          </p:cNvSpPr>
          <p:nvPr>
            <p:ph sz="quarter" idx="1"/>
          </p:nvPr>
        </p:nvSpPr>
        <p:spPr/>
        <p:txBody>
          <a:bodyPr/>
          <a:lstStyle/>
          <a:p>
            <a:pPr>
              <a:buNone/>
            </a:pPr>
            <a:r>
              <a:rPr lang="en-CA" b="1" dirty="0"/>
              <a:t>Example of a non-debatable thesis statement:</a:t>
            </a:r>
            <a:endParaRPr lang="en-CA" dirty="0"/>
          </a:p>
          <a:p>
            <a:r>
              <a:rPr lang="en-CA" dirty="0"/>
              <a:t>Pollution is bad for the environment</a:t>
            </a:r>
          </a:p>
          <a:p>
            <a:pPr>
              <a:buNone/>
            </a:pPr>
            <a:r>
              <a:rPr lang="en-CA" b="1" dirty="0"/>
              <a:t>Example of a debatable thesis statement:</a:t>
            </a:r>
            <a:endParaRPr lang="en-CA" dirty="0"/>
          </a:p>
          <a:p>
            <a:r>
              <a:rPr lang="en-CA" dirty="0"/>
              <a:t>At least 25 percent of the federal budget should be spent on limiting pollution. (Owl, 2013)</a:t>
            </a:r>
          </a:p>
          <a:p>
            <a:pPr>
              <a:buNone/>
            </a:pPr>
            <a:r>
              <a:rPr lang="en-CA" dirty="0">
                <a:solidFill>
                  <a:srgbClr val="00B0F0"/>
                </a:solidFill>
              </a:rPr>
              <a:t>Discussion point!</a:t>
            </a:r>
          </a:p>
          <a:p>
            <a:pPr>
              <a:buNone/>
            </a:pPr>
            <a:r>
              <a:rPr lang="en-CA" dirty="0">
                <a:solidFill>
                  <a:srgbClr val="00B0F0"/>
                </a:solidFill>
              </a:rPr>
              <a:t>What makes the second statement debatable while the first is not?</a:t>
            </a:r>
          </a:p>
          <a:p>
            <a:pPr marL="0" indent="0">
              <a:buNone/>
            </a:pPr>
            <a:endParaRPr lang="en-CA" dirty="0"/>
          </a:p>
        </p:txBody>
      </p:sp>
    </p:spTree>
    <p:extLst>
      <p:ext uri="{BB962C8B-B14F-4D97-AF65-F5344CB8AC3E}">
        <p14:creationId xmlns:p14="http://schemas.microsoft.com/office/powerpoint/2010/main" val="24894296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Statements</a:t>
            </a:r>
            <a:endParaRPr lang="en-CA" dirty="0"/>
          </a:p>
        </p:txBody>
      </p:sp>
      <p:sp>
        <p:nvSpPr>
          <p:cNvPr id="3" name="Content Placeholder 2"/>
          <p:cNvSpPr>
            <a:spLocks noGrp="1"/>
          </p:cNvSpPr>
          <p:nvPr>
            <p:ph sz="quarter" idx="1"/>
          </p:nvPr>
        </p:nvSpPr>
        <p:spPr/>
        <p:txBody>
          <a:bodyPr/>
          <a:lstStyle/>
          <a:p>
            <a:pPr>
              <a:buNone/>
            </a:pPr>
            <a:r>
              <a:rPr lang="en-CA" b="1" dirty="0"/>
              <a:t>The thesis needs to be</a:t>
            </a:r>
            <a:r>
              <a:rPr lang="en-CA" b="1" dirty="0">
                <a:solidFill>
                  <a:srgbClr val="FF0000"/>
                </a:solidFill>
              </a:rPr>
              <a:t> narrow </a:t>
            </a:r>
            <a:r>
              <a:rPr lang="en-CA" b="1" dirty="0"/>
              <a:t>(in focus)</a:t>
            </a:r>
          </a:p>
          <a:p>
            <a:pPr marL="0" indent="0">
              <a:buNone/>
            </a:pPr>
            <a:r>
              <a:rPr lang="en-CA" dirty="0"/>
              <a:t>Generally the narrower the thesis the more effective your argument will be. Your thesis or claim must be supported by evidence. The broader your claim is, the more evidence you will need to convince readers that your position is right (Owl, 2013).</a:t>
            </a:r>
          </a:p>
          <a:p>
            <a:pPr marL="0" indent="0">
              <a:buNone/>
            </a:pPr>
            <a:endParaRPr lang="en-CA" dirty="0"/>
          </a:p>
        </p:txBody>
      </p:sp>
    </p:spTree>
    <p:extLst>
      <p:ext uri="{BB962C8B-B14F-4D97-AF65-F5344CB8AC3E}">
        <p14:creationId xmlns:p14="http://schemas.microsoft.com/office/powerpoint/2010/main" val="3865590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Thesis Statements</a:t>
            </a:r>
            <a:endParaRPr lang="en-CA" dirty="0"/>
          </a:p>
        </p:txBody>
      </p:sp>
      <p:sp>
        <p:nvSpPr>
          <p:cNvPr id="3" name="Content Placeholder 2"/>
          <p:cNvSpPr>
            <a:spLocks noGrp="1"/>
          </p:cNvSpPr>
          <p:nvPr>
            <p:ph sz="quarter" idx="1"/>
          </p:nvPr>
        </p:nvSpPr>
        <p:spPr/>
        <p:txBody>
          <a:bodyPr/>
          <a:lstStyle/>
          <a:p>
            <a:pPr>
              <a:buNone/>
            </a:pPr>
            <a:r>
              <a:rPr lang="en-CA" b="1" dirty="0"/>
              <a:t>Example of a thesis that is too broad:</a:t>
            </a:r>
            <a:endParaRPr lang="en-CA" dirty="0"/>
          </a:p>
          <a:p>
            <a:r>
              <a:rPr lang="en-CA" dirty="0"/>
              <a:t>Drug use is detrimental to society.</a:t>
            </a:r>
          </a:p>
          <a:p>
            <a:pPr>
              <a:buNone/>
            </a:pPr>
            <a:r>
              <a:rPr lang="en-CA" b="1" dirty="0"/>
              <a:t>Example of a narrow or focused thesis:</a:t>
            </a:r>
            <a:endParaRPr lang="en-CA" dirty="0"/>
          </a:p>
          <a:p>
            <a:r>
              <a:rPr lang="en-CA" dirty="0"/>
              <a:t>Illegal drug use is detrimental because it encourages gang violence. (Owl, 2013)</a:t>
            </a:r>
          </a:p>
          <a:p>
            <a:pPr>
              <a:buNone/>
            </a:pPr>
            <a:r>
              <a:rPr lang="en-CA" dirty="0">
                <a:solidFill>
                  <a:srgbClr val="00B0F0"/>
                </a:solidFill>
              </a:rPr>
              <a:t>Discussion point!</a:t>
            </a:r>
          </a:p>
          <a:p>
            <a:pPr>
              <a:buNone/>
            </a:pPr>
            <a:r>
              <a:rPr lang="en-CA" dirty="0">
                <a:solidFill>
                  <a:srgbClr val="00B0F0"/>
                </a:solidFill>
              </a:rPr>
              <a:t>What makes the second statement more focused than the first?</a:t>
            </a:r>
          </a:p>
          <a:p>
            <a:pPr marL="0" indent="0">
              <a:buNone/>
            </a:pPr>
            <a:endParaRPr lang="en-CA" dirty="0"/>
          </a:p>
        </p:txBody>
      </p:sp>
    </p:spTree>
    <p:extLst>
      <p:ext uri="{BB962C8B-B14F-4D97-AF65-F5344CB8AC3E}">
        <p14:creationId xmlns:p14="http://schemas.microsoft.com/office/powerpoint/2010/main" val="3872574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a:t>O</a:t>
            </a:r>
            <a:r>
              <a:rPr lang="en-CA" sz="2400" dirty="0" smtClean="0"/>
              <a:t>ther methods to consider: Outlining and Mind Mapping (Webbing)</a:t>
            </a:r>
            <a:endParaRPr lang="en-CA" sz="2400" dirty="0"/>
          </a:p>
        </p:txBody>
      </p:sp>
      <p:sp>
        <p:nvSpPr>
          <p:cNvPr id="3" name="Content Placeholder 2"/>
          <p:cNvSpPr>
            <a:spLocks noGrp="1"/>
          </p:cNvSpPr>
          <p:nvPr>
            <p:ph sz="quarter" idx="1"/>
          </p:nvPr>
        </p:nvSpPr>
        <p:spPr/>
        <p:txBody>
          <a:bodyPr>
            <a:normAutofit/>
          </a:bodyPr>
          <a:lstStyle/>
          <a:p>
            <a:pPr>
              <a:buNone/>
            </a:pPr>
            <a:r>
              <a:rPr lang="en-CA" dirty="0" smtClean="0"/>
              <a:t>Outlining and Mind Mapping (Webbing) are also great ways to organize information before you begin to write.  They can often help to sort the information into neatly focused paragraphs.</a:t>
            </a:r>
          </a:p>
          <a:p>
            <a:pPr>
              <a:buNone/>
            </a:pPr>
            <a:r>
              <a:rPr lang="en-CA" dirty="0" smtClean="0"/>
              <a:t>There are many good (and free!) outlining and mind mapping (webbing) apps and websites available to assist you with organizing your writing.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Supporting Paragraphs</a:t>
            </a:r>
            <a:endParaRPr lang="en-CA" dirty="0"/>
          </a:p>
        </p:txBody>
      </p:sp>
      <p:sp>
        <p:nvSpPr>
          <p:cNvPr id="3" name="Content Placeholder 2"/>
          <p:cNvSpPr>
            <a:spLocks noGrp="1"/>
          </p:cNvSpPr>
          <p:nvPr>
            <p:ph sz="quarter" idx="1"/>
          </p:nvPr>
        </p:nvSpPr>
        <p:spPr/>
        <p:txBody>
          <a:bodyPr/>
          <a:lstStyle/>
          <a:p>
            <a:pPr marL="0" indent="0">
              <a:buNone/>
            </a:pPr>
            <a:r>
              <a:rPr lang="en-CA" dirty="0" smtClean="0"/>
              <a:t>Each supporting paragraph should “tackle” only one point of the thesis statement.  Think of being a lawyer in a court room – how would you “defend” your thesis if it were on trial?  What information could you use to make your point? Are some points more important than others? Is there a logical order to the information you are presenting (If not, there should be!)? </a:t>
            </a:r>
            <a:endParaRPr lang="en-CA" dirty="0"/>
          </a:p>
        </p:txBody>
      </p:sp>
    </p:spTree>
    <p:extLst>
      <p:ext uri="{BB962C8B-B14F-4D97-AF65-F5344CB8AC3E}">
        <p14:creationId xmlns:p14="http://schemas.microsoft.com/office/powerpoint/2010/main" val="4046651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CA" sz="2400" dirty="0" smtClean="0"/>
              <a:t>Transitional Devices – the Cheese and Mustard that Hold it Together</a:t>
            </a:r>
            <a:endParaRPr lang="en-CA" sz="2400" dirty="0"/>
          </a:p>
        </p:txBody>
      </p:sp>
      <p:sp>
        <p:nvSpPr>
          <p:cNvPr id="3" name="Content Placeholder 2"/>
          <p:cNvSpPr>
            <a:spLocks noGrp="1"/>
          </p:cNvSpPr>
          <p:nvPr>
            <p:ph sz="quarter" idx="1"/>
          </p:nvPr>
        </p:nvSpPr>
        <p:spPr/>
        <p:txBody>
          <a:bodyPr/>
          <a:lstStyle/>
          <a:p>
            <a:pPr>
              <a:buNone/>
            </a:pPr>
            <a:r>
              <a:rPr lang="en-CA" dirty="0" smtClean="0"/>
              <a:t>A hamburger that is sloppily put together is difficult to eat.  The insides fall out of the bun and make a mess!</a:t>
            </a:r>
          </a:p>
          <a:p>
            <a:pPr>
              <a:buNone/>
            </a:pPr>
            <a:r>
              <a:rPr lang="en-CA" dirty="0" smtClean="0"/>
              <a:t>So it is with the essay.  We need to put the essay together so that each part sticks to the other.</a:t>
            </a:r>
          </a:p>
          <a:p>
            <a:pPr>
              <a:buNone/>
            </a:pPr>
            <a:r>
              <a:rPr lang="en-CA" dirty="0" smtClean="0"/>
              <a:t>We do this with transitional devices.</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triped Right Arrow 4"/>
          <p:cNvSpPr/>
          <p:nvPr/>
        </p:nvSpPr>
        <p:spPr>
          <a:xfrm>
            <a:off x="7020272" y="404664"/>
            <a:ext cx="1728192" cy="484632"/>
          </a:xfrm>
          <a:prstGeom prst="stripedRightArrow">
            <a:avLst/>
          </a:prstGeom>
          <a:solidFill>
            <a:srgbClr val="00B0F0"/>
          </a:solidFill>
          <a:ln>
            <a:noFill/>
          </a:ln>
          <a:effectLst>
            <a:outerShdw blurRad="127000" dist="38100" dir="2700000" algn="ctr">
              <a:srgbClr val="000000">
                <a:alpha val="45000"/>
              </a:srgbClr>
            </a:outerShdw>
          </a:effectLst>
          <a:scene3d>
            <a:camera prst="perspectiveFront" fov="2700000">
              <a:rot lat="20376000" lon="1938000" rev="20112001"/>
            </a:camera>
            <a:lightRig rig="soft" dir="t">
              <a:rot lat="0" lon="0" rev="0"/>
            </a:lightRig>
          </a:scene3d>
          <a:sp3d prstMaterial="translucentPowder">
            <a:bevelT w="2032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2" name="Title 1"/>
          <p:cNvSpPr>
            <a:spLocks noGrp="1"/>
          </p:cNvSpPr>
          <p:nvPr>
            <p:ph type="title"/>
          </p:nvPr>
        </p:nvSpPr>
        <p:spPr/>
        <p:txBody>
          <a:bodyPr>
            <a:normAutofit/>
          </a:bodyPr>
          <a:lstStyle/>
          <a:p>
            <a:pPr algn="l"/>
            <a:r>
              <a:rPr lang="en-CA" sz="3200" dirty="0" smtClean="0"/>
              <a:t>             What are Transitional Devices?</a:t>
            </a:r>
            <a:endParaRPr lang="en-CA" sz="3200" dirty="0"/>
          </a:p>
        </p:txBody>
      </p:sp>
      <p:sp>
        <p:nvSpPr>
          <p:cNvPr id="3" name="Content Placeholder 2"/>
          <p:cNvSpPr>
            <a:spLocks noGrp="1"/>
          </p:cNvSpPr>
          <p:nvPr>
            <p:ph sz="quarter" idx="1"/>
          </p:nvPr>
        </p:nvSpPr>
        <p:spPr/>
        <p:txBody>
          <a:bodyPr>
            <a:normAutofit/>
          </a:bodyPr>
          <a:lstStyle/>
          <a:p>
            <a:pPr>
              <a:buNone/>
            </a:pPr>
            <a:r>
              <a:rPr lang="en-CA" dirty="0" smtClean="0"/>
              <a:t>Transitional devices are words and phrases that link ideas, sentences and paragraphs.  They help the essay (or paragraph) flow easily.</a:t>
            </a:r>
          </a:p>
          <a:p>
            <a:pPr>
              <a:buNone/>
            </a:pPr>
            <a:r>
              <a:rPr lang="en-CA" dirty="0" smtClean="0"/>
              <a:t>Words and phrases like: therefore, because, however, albeit, also, in addition to, as a result, furthermore, hence, in conclusion, to reiterate....</a:t>
            </a:r>
          </a:p>
          <a:p>
            <a:pPr>
              <a:buNone/>
            </a:pPr>
            <a:r>
              <a:rPr lang="en-CA" dirty="0" smtClean="0"/>
              <a:t>What words or phrases have you used, read or heard to help essays and conversations flow?</a:t>
            </a:r>
            <a:endParaRPr lang="en-CA"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Let’s Write!</a:t>
            </a:r>
            <a:endParaRPr lang="en-CA" dirty="0"/>
          </a:p>
        </p:txBody>
      </p:sp>
      <p:sp>
        <p:nvSpPr>
          <p:cNvPr id="3" name="Content Placeholder 2"/>
          <p:cNvSpPr>
            <a:spLocks noGrp="1"/>
          </p:cNvSpPr>
          <p:nvPr>
            <p:ph sz="quarter" idx="1"/>
          </p:nvPr>
        </p:nvSpPr>
        <p:spPr>
          <a:xfrm>
            <a:off x="457200" y="1340768"/>
            <a:ext cx="8229600" cy="4785395"/>
          </a:xfrm>
        </p:spPr>
        <p:txBody>
          <a:bodyPr>
            <a:normAutofit/>
          </a:bodyPr>
          <a:lstStyle/>
          <a:p>
            <a:pPr>
              <a:buNone/>
            </a:pPr>
            <a:r>
              <a:rPr lang="en-CA" dirty="0" smtClean="0"/>
              <a:t> Take some time to organize your material and your thoughts.  Use tools such as outlines and mind maps or webs to help you.</a:t>
            </a:r>
          </a:p>
          <a:p>
            <a:pPr>
              <a:buNone/>
            </a:pPr>
            <a:r>
              <a:rPr lang="en-CA" dirty="0" smtClean="0"/>
              <a:t>Write your first draft.  Do not shoot for publication quality in your first draft. </a:t>
            </a:r>
            <a:endParaRPr lang="en-CA" dirty="0"/>
          </a:p>
          <a:p>
            <a:pPr>
              <a:buNone/>
            </a:pPr>
            <a:r>
              <a:rPr lang="en-CA" dirty="0" smtClean="0"/>
              <a:t>If you are using information directly from someone, give them credit. </a:t>
            </a:r>
          </a:p>
          <a:p>
            <a:pPr>
              <a:buNone/>
            </a:pPr>
            <a:r>
              <a:rPr lang="en-CA" dirty="0" smtClean="0"/>
              <a:t>Paraphrase as much information as you can.  Make sure you know the difference between paraphrasing and plagiarism</a:t>
            </a:r>
          </a:p>
          <a:p>
            <a:pPr>
              <a:buNone/>
            </a:pPr>
            <a:endParaRPr lang="en-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Basic Pattern</a:t>
            </a:r>
            <a:endParaRPr lang="en-CA" dirty="0"/>
          </a:p>
        </p:txBody>
      </p:sp>
      <p:sp>
        <p:nvSpPr>
          <p:cNvPr id="3" name="Content Placeholder 2"/>
          <p:cNvSpPr>
            <a:spLocks noGrp="1"/>
          </p:cNvSpPr>
          <p:nvPr>
            <p:ph sz="quarter" idx="1"/>
          </p:nvPr>
        </p:nvSpPr>
        <p:spPr/>
        <p:txBody>
          <a:bodyPr/>
          <a:lstStyle/>
          <a:p>
            <a:r>
              <a:rPr lang="en-CA" dirty="0" smtClean="0"/>
              <a:t>Writing paragraphs and essays can be frustrating if you do not know where to start. </a:t>
            </a:r>
            <a:endParaRPr lang="en-CA" dirty="0"/>
          </a:p>
          <a:p>
            <a:r>
              <a:rPr lang="en-CA" dirty="0" smtClean="0"/>
              <a:t>There are many graphic organizers that can help you.</a:t>
            </a:r>
          </a:p>
          <a:p>
            <a:r>
              <a:rPr lang="en-CA" dirty="0" smtClean="0"/>
              <a:t>There is no one “right” way, but there is a common format that you can use to get started. </a:t>
            </a:r>
            <a:endParaRPr lang="en-C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It’s a Little Drafty (pardon the pun)!</a:t>
            </a:r>
            <a:endParaRPr lang="en-CA" dirty="0"/>
          </a:p>
        </p:txBody>
      </p:sp>
      <p:sp>
        <p:nvSpPr>
          <p:cNvPr id="3" name="Content Placeholder 2"/>
          <p:cNvSpPr>
            <a:spLocks noGrp="1"/>
          </p:cNvSpPr>
          <p:nvPr>
            <p:ph sz="quarter" idx="1"/>
          </p:nvPr>
        </p:nvSpPr>
        <p:spPr/>
        <p:txBody>
          <a:bodyPr>
            <a:normAutofit/>
          </a:bodyPr>
          <a:lstStyle/>
          <a:p>
            <a:pPr>
              <a:buNone/>
            </a:pPr>
            <a:r>
              <a:rPr lang="en-CA" dirty="0"/>
              <a:t>R</a:t>
            </a:r>
            <a:r>
              <a:rPr lang="en-CA" dirty="0" smtClean="0"/>
              <a:t>evise in your second draft.  Add material you may have missed, and delete information that has been repeated (unless you are going for repetition as an effect).</a:t>
            </a:r>
          </a:p>
          <a:p>
            <a:pPr>
              <a:buNone/>
            </a:pPr>
            <a:r>
              <a:rPr lang="en-CA" dirty="0" smtClean="0"/>
              <a:t>Edit for spelling, grammar and general flow in your third draft. </a:t>
            </a:r>
          </a:p>
          <a:p>
            <a:pPr>
              <a:buNone/>
            </a:pPr>
            <a:r>
              <a:rPr lang="en-CA" dirty="0" smtClean="0"/>
              <a:t>Polish if necessary in your fourth daft. </a:t>
            </a:r>
          </a:p>
          <a:p>
            <a:pPr>
              <a:buNone/>
            </a:pPr>
            <a:endParaRPr lang="en-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Program Files\Microsoft Office\MEDIA\CAGCAT10\j0216588.wmf"/>
          <p:cNvPicPr>
            <a:picLocks noChangeAspect="1" noChangeArrowheads="1"/>
          </p:cNvPicPr>
          <p:nvPr/>
        </p:nvPicPr>
        <p:blipFill>
          <a:blip r:embed="rId2" cstate="print"/>
          <a:srcRect/>
          <a:stretch>
            <a:fillRect/>
          </a:stretch>
        </p:blipFill>
        <p:spPr bwMode="auto">
          <a:xfrm>
            <a:off x="2915816" y="2348880"/>
            <a:ext cx="3312368" cy="3168352"/>
          </a:xfrm>
          <a:prstGeom prst="rect">
            <a:avLst/>
          </a:prstGeom>
          <a:noFill/>
        </p:spPr>
      </p:pic>
      <p:sp>
        <p:nvSpPr>
          <p:cNvPr id="2" name="Title 1"/>
          <p:cNvSpPr>
            <a:spLocks noGrp="1"/>
          </p:cNvSpPr>
          <p:nvPr>
            <p:ph type="title"/>
          </p:nvPr>
        </p:nvSpPr>
        <p:spPr/>
        <p:txBody>
          <a:bodyPr/>
          <a:lstStyle/>
          <a:p>
            <a:r>
              <a:rPr lang="en-CA" dirty="0" smtClean="0"/>
              <a:t>Celebrate</a:t>
            </a:r>
            <a:endParaRPr lang="en-CA" dirty="0"/>
          </a:p>
        </p:txBody>
      </p:sp>
      <p:sp>
        <p:nvSpPr>
          <p:cNvPr id="3" name="Content Placeholder 2"/>
          <p:cNvSpPr>
            <a:spLocks noGrp="1"/>
          </p:cNvSpPr>
          <p:nvPr>
            <p:ph sz="quarter" idx="1"/>
          </p:nvPr>
        </p:nvSpPr>
        <p:spPr/>
        <p:txBody>
          <a:bodyPr/>
          <a:lstStyle/>
          <a:p>
            <a:pPr algn="ctr">
              <a:buNone/>
            </a:pPr>
            <a:r>
              <a:rPr lang="en-CA" dirty="0" smtClean="0"/>
              <a:t>Congratulations! </a:t>
            </a:r>
          </a:p>
          <a:p>
            <a:pPr algn="ctr">
              <a:buNone/>
            </a:pPr>
            <a:r>
              <a:rPr lang="en-CA" dirty="0" smtClean="0"/>
              <a:t>You are a writer! </a:t>
            </a:r>
          </a:p>
          <a:p>
            <a:pPr>
              <a:buNone/>
            </a:pPr>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Basic Pattern – The Ancient Pyramid</a:t>
            </a:r>
            <a:endParaRPr lang="en-CA" dirty="0"/>
          </a:p>
        </p:txBody>
      </p:sp>
      <p:graphicFrame>
        <p:nvGraphicFramePr>
          <p:cNvPr id="5" name="Content Placeholder 4"/>
          <p:cNvGraphicFramePr>
            <a:graphicFrameLocks noGrp="1"/>
          </p:cNvGraphicFramePr>
          <p:nvPr>
            <p:ph sz="quarter" idx="1"/>
          </p:nvPr>
        </p:nvGraphicFramePr>
        <p:xfrm>
          <a:off x="457200" y="1340768"/>
          <a:ext cx="8229600"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n 8"/>
          <p:cNvSpPr/>
          <p:nvPr/>
        </p:nvSpPr>
        <p:spPr>
          <a:xfrm>
            <a:off x="3491880" y="4005064"/>
            <a:ext cx="2520280" cy="432048"/>
          </a:xfrm>
          <a:prstGeom prst="can">
            <a:avLst/>
          </a:prstGeom>
          <a:solidFill>
            <a:srgbClr val="663300"/>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 name="Title 3"/>
          <p:cNvSpPr>
            <a:spLocks noGrp="1"/>
          </p:cNvSpPr>
          <p:nvPr>
            <p:ph type="title"/>
          </p:nvPr>
        </p:nvSpPr>
        <p:spPr/>
        <p:txBody>
          <a:bodyPr>
            <a:normAutofit/>
          </a:bodyPr>
          <a:lstStyle/>
          <a:p>
            <a:r>
              <a:rPr lang="en-CA" dirty="0" smtClean="0"/>
              <a:t>The Same Pattern, But Another Metaphor</a:t>
            </a:r>
            <a:endParaRPr lang="en-CA" dirty="0"/>
          </a:p>
        </p:txBody>
      </p:sp>
      <p:sp>
        <p:nvSpPr>
          <p:cNvPr id="5" name="Content Placeholder 4"/>
          <p:cNvSpPr>
            <a:spLocks noGrp="1"/>
          </p:cNvSpPr>
          <p:nvPr>
            <p:ph sz="quarter" idx="1"/>
          </p:nvPr>
        </p:nvSpPr>
        <p:spPr/>
        <p:txBody>
          <a:bodyPr/>
          <a:lstStyle/>
          <a:p>
            <a:pPr algn="ctr">
              <a:buNone/>
            </a:pPr>
            <a:r>
              <a:rPr lang="en-CA" dirty="0" smtClean="0"/>
              <a:t>The Hamburger</a:t>
            </a:r>
          </a:p>
          <a:p>
            <a:pPr>
              <a:buNone/>
            </a:pPr>
            <a:endParaRPr lang="en-CA" dirty="0"/>
          </a:p>
          <a:p>
            <a:pPr>
              <a:buNone/>
            </a:pPr>
            <a:r>
              <a:rPr lang="en-CA" sz="2400" dirty="0" smtClean="0"/>
              <a:t>Topic Sentence</a:t>
            </a:r>
          </a:p>
          <a:p>
            <a:pPr>
              <a:buNone/>
            </a:pPr>
            <a:r>
              <a:rPr lang="en-CA" sz="2400" dirty="0" smtClean="0"/>
              <a:t>Supporting Detail</a:t>
            </a:r>
          </a:p>
          <a:p>
            <a:pPr>
              <a:buNone/>
            </a:pPr>
            <a:r>
              <a:rPr lang="en-CA" sz="2400" dirty="0" smtClean="0"/>
              <a:t>Supporting Detail</a:t>
            </a:r>
            <a:endParaRPr lang="en-CA" sz="2400" dirty="0"/>
          </a:p>
          <a:p>
            <a:pPr>
              <a:buNone/>
            </a:pPr>
            <a:r>
              <a:rPr lang="en-CA" sz="2400" dirty="0" smtClean="0"/>
              <a:t>Supporting Detail</a:t>
            </a:r>
          </a:p>
          <a:p>
            <a:pPr>
              <a:buNone/>
            </a:pPr>
            <a:r>
              <a:rPr lang="en-CA" sz="2400" dirty="0" smtClean="0"/>
              <a:t>Concluding Sentence</a:t>
            </a:r>
          </a:p>
          <a:p>
            <a:pPr>
              <a:buNone/>
            </a:pPr>
            <a:endParaRPr lang="en-CA" sz="2400" dirty="0" smtClean="0"/>
          </a:p>
          <a:p>
            <a:pPr>
              <a:buNone/>
            </a:pPr>
            <a:endParaRPr lang="en-CA" sz="2400" dirty="0"/>
          </a:p>
          <a:p>
            <a:pPr>
              <a:buNone/>
            </a:pPr>
            <a:endParaRPr lang="en-CA" sz="2400" dirty="0" smtClean="0"/>
          </a:p>
          <a:p>
            <a:pPr>
              <a:buNone/>
            </a:pPr>
            <a:endParaRPr lang="en-CA" sz="2400" dirty="0"/>
          </a:p>
          <a:p>
            <a:pPr>
              <a:buNone/>
            </a:pPr>
            <a:endParaRPr lang="en-CA" sz="2400" dirty="0" smtClean="0"/>
          </a:p>
        </p:txBody>
      </p:sp>
      <p:sp>
        <p:nvSpPr>
          <p:cNvPr id="6" name="Flowchart: Delay 5"/>
          <p:cNvSpPr/>
          <p:nvPr/>
        </p:nvSpPr>
        <p:spPr>
          <a:xfrm rot="16200000">
            <a:off x="4445696" y="1611088"/>
            <a:ext cx="612648" cy="2376264"/>
          </a:xfrm>
          <a:prstGeom prst="flowChartDelay">
            <a:avLst/>
          </a:prstGeom>
          <a:solidFill>
            <a:srgbClr val="FFC000"/>
          </a:solidFill>
          <a:scene3d>
            <a:camera prst="orthographicFront"/>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Flowchart: Delay 6"/>
          <p:cNvSpPr/>
          <p:nvPr/>
        </p:nvSpPr>
        <p:spPr>
          <a:xfrm rot="5400000">
            <a:off x="4499992" y="3573016"/>
            <a:ext cx="504056" cy="2376264"/>
          </a:xfrm>
          <a:prstGeom prst="flowChartDelay">
            <a:avLst/>
          </a:prstGeom>
          <a:solidFill>
            <a:srgbClr val="FFC00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Cloud 7"/>
          <p:cNvSpPr/>
          <p:nvPr/>
        </p:nvSpPr>
        <p:spPr>
          <a:xfrm>
            <a:off x="3491880" y="3645024"/>
            <a:ext cx="2520280" cy="410344"/>
          </a:xfrm>
          <a:prstGeom prst="cloud">
            <a:avLst/>
          </a:prstGeom>
          <a:solidFill>
            <a:srgbClr val="92D050"/>
          </a:solidFill>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0" name="&quot;No&quot; Symbol 9"/>
          <p:cNvSpPr/>
          <p:nvPr/>
        </p:nvSpPr>
        <p:spPr>
          <a:xfrm>
            <a:off x="3635896" y="3212976"/>
            <a:ext cx="2016224" cy="432048"/>
          </a:xfrm>
          <a:prstGeom prst="noSmoking">
            <a:avLst/>
          </a:prstGeom>
          <a:solidFill>
            <a:srgbClr val="FF0000"/>
          </a:solidFill>
          <a:ln>
            <a:solidFill>
              <a:schemeClr val="tx1"/>
            </a:solidFill>
          </a:ln>
          <a:effectLst>
            <a:reflection blurRad="6350" stA="50000" endA="300" endPos="55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Topic Sentence</a:t>
            </a:r>
            <a:endParaRPr lang="en-CA" dirty="0"/>
          </a:p>
        </p:txBody>
      </p:sp>
      <p:sp>
        <p:nvSpPr>
          <p:cNvPr id="3" name="Content Placeholder 2"/>
          <p:cNvSpPr>
            <a:spLocks noGrp="1"/>
          </p:cNvSpPr>
          <p:nvPr>
            <p:ph sz="quarter" idx="1"/>
          </p:nvPr>
        </p:nvSpPr>
        <p:spPr/>
        <p:txBody>
          <a:bodyPr>
            <a:normAutofit/>
          </a:bodyPr>
          <a:lstStyle/>
          <a:p>
            <a:pPr>
              <a:buNone/>
            </a:pPr>
            <a:r>
              <a:rPr lang="en-CA" dirty="0" smtClean="0"/>
              <a:t>The topic sentence determines the content of the paragraph.</a:t>
            </a:r>
          </a:p>
          <a:p>
            <a:pPr>
              <a:buNone/>
            </a:pPr>
            <a:r>
              <a:rPr lang="en-CA" dirty="0" smtClean="0"/>
              <a:t>The topic sentence must guide readers and capture their attention at the same time.</a:t>
            </a:r>
          </a:p>
          <a:p>
            <a:pPr>
              <a:buNone/>
            </a:pPr>
            <a:r>
              <a:rPr lang="en-CA" dirty="0" smtClean="0"/>
              <a:t>Most paragraphs have their topic sentence as the first sentence, </a:t>
            </a:r>
            <a:r>
              <a:rPr lang="en-CA" sz="2400" i="1" dirty="0" smtClean="0">
                <a:solidFill>
                  <a:srgbClr val="FF0000"/>
                </a:solidFill>
                <a:latin typeface="Comic Sans MS" pitchFamily="66" charset="0"/>
              </a:rPr>
              <a:t>HOWEVER</a:t>
            </a:r>
            <a:r>
              <a:rPr lang="en-CA" sz="2400" i="1" dirty="0" smtClean="0">
                <a:latin typeface="Comic Sans MS" pitchFamily="66" charset="0"/>
              </a:rPr>
              <a:t>, </a:t>
            </a:r>
            <a:r>
              <a:rPr lang="en-CA" dirty="0" smtClean="0"/>
              <a:t>this is not always the case.</a:t>
            </a:r>
          </a:p>
          <a:p>
            <a:pPr>
              <a:buNone/>
            </a:pPr>
            <a:r>
              <a:rPr lang="en-CA" dirty="0"/>
              <a:t>E</a:t>
            </a:r>
            <a:r>
              <a:rPr lang="en-CA" dirty="0" smtClean="0"/>
              <a:t>xplore your own writing style to see what works for you</a:t>
            </a:r>
          </a:p>
          <a:p>
            <a:pPr>
              <a:buNone/>
            </a:pPr>
            <a:endParaRPr lang="en-CA" dirty="0" smtClean="0"/>
          </a:p>
          <a:p>
            <a:pPr>
              <a:buNone/>
            </a:pP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Supporting Details</a:t>
            </a:r>
            <a:endParaRPr lang="en-CA" dirty="0"/>
          </a:p>
        </p:txBody>
      </p:sp>
      <p:sp>
        <p:nvSpPr>
          <p:cNvPr id="3" name="Content Placeholder 2"/>
          <p:cNvSpPr>
            <a:spLocks noGrp="1"/>
          </p:cNvSpPr>
          <p:nvPr>
            <p:ph sz="quarter" idx="1"/>
          </p:nvPr>
        </p:nvSpPr>
        <p:spPr/>
        <p:txBody>
          <a:bodyPr/>
          <a:lstStyle/>
          <a:p>
            <a:pPr>
              <a:buNone/>
            </a:pPr>
            <a:r>
              <a:rPr lang="en-CA" dirty="0" smtClean="0"/>
              <a:t>Supporting detail sentences are not any less important than topic sentences.  They just play a different role.</a:t>
            </a:r>
          </a:p>
          <a:p>
            <a:pPr>
              <a:buNone/>
            </a:pPr>
            <a:r>
              <a:rPr lang="en-CA" dirty="0" smtClean="0"/>
              <a:t>Sentences containing supporting details may contain observations, comments or insights that are relevant to the main idea.</a:t>
            </a:r>
          </a:p>
          <a:p>
            <a:pPr>
              <a:buNone/>
            </a:pPr>
            <a:r>
              <a:rPr lang="en-CA" dirty="0" smtClean="0"/>
              <a:t>They are the “meat and potatoes,” or, “get down to business” part of the paragraph.</a:t>
            </a:r>
            <a:endParaRPr lang="en-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Concluding Sentence</a:t>
            </a:r>
            <a:endParaRPr lang="en-CA" dirty="0"/>
          </a:p>
        </p:txBody>
      </p:sp>
      <p:sp>
        <p:nvSpPr>
          <p:cNvPr id="3" name="Content Placeholder 2"/>
          <p:cNvSpPr>
            <a:spLocks noGrp="1"/>
          </p:cNvSpPr>
          <p:nvPr>
            <p:ph sz="quarter" idx="1"/>
          </p:nvPr>
        </p:nvSpPr>
        <p:spPr/>
        <p:txBody>
          <a:bodyPr/>
          <a:lstStyle/>
          <a:p>
            <a:pPr>
              <a:buNone/>
            </a:pPr>
            <a:r>
              <a:rPr lang="en-CA" dirty="0" smtClean="0"/>
              <a:t>The concluding sentence reinforces the whole paragraph.  </a:t>
            </a:r>
          </a:p>
          <a:p>
            <a:pPr>
              <a:buNone/>
            </a:pPr>
            <a:r>
              <a:rPr lang="en-CA" dirty="0" smtClean="0"/>
              <a:t>It does not leave the reader wondering what the paragraph was about. Your readers know for certain what the “flavour” of the paragraph is.</a:t>
            </a:r>
          </a:p>
          <a:p>
            <a:pPr>
              <a:buNone/>
            </a:pPr>
            <a:r>
              <a:rPr lang="en-CA" dirty="0"/>
              <a:t>Q</a:t>
            </a:r>
            <a:r>
              <a:rPr lang="en-CA" dirty="0" smtClean="0"/>
              <a:t>uite often the concluding sentence in the introductory paragraph in many reports contains an explicit thesis statement.</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Essays – An Extension of the Same Metaphors</a:t>
            </a:r>
            <a:endParaRPr lang="en-CA" dirty="0"/>
          </a:p>
        </p:txBody>
      </p:sp>
      <p:sp>
        <p:nvSpPr>
          <p:cNvPr id="3" name="Content Placeholder 2"/>
          <p:cNvSpPr>
            <a:spLocks noGrp="1"/>
          </p:cNvSpPr>
          <p:nvPr>
            <p:ph sz="quarter" idx="1"/>
          </p:nvPr>
        </p:nvSpPr>
        <p:spPr/>
        <p:txBody>
          <a:bodyPr/>
          <a:lstStyle/>
          <a:p>
            <a:pPr>
              <a:buNone/>
            </a:pPr>
            <a:r>
              <a:rPr lang="en-CA" dirty="0" smtClean="0"/>
              <a:t>The same basic metaphors of the pyramid and hamburger can be applied to writing essays.</a:t>
            </a:r>
          </a:p>
          <a:p>
            <a:pPr>
              <a:buNone/>
            </a:pPr>
            <a:r>
              <a:rPr lang="en-CA" dirty="0" smtClean="0"/>
              <a:t>Essays usually contain an introductory paragraph, at least two or three (minimum) supporting paragraphs, and a concluding paragraph.</a:t>
            </a:r>
          </a:p>
          <a:p>
            <a:pPr>
              <a:buNone/>
            </a:pPr>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lstStyle/>
          <a:p>
            <a:r>
              <a:rPr lang="en-CA" dirty="0" smtClean="0"/>
              <a:t>Essays and the Pyramid</a:t>
            </a:r>
            <a:endParaRPr lang="en-CA"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1497093433"/>
              </p:ext>
            </p:extLst>
          </p:nvPr>
        </p:nvGraphicFramePr>
        <p:xfrm>
          <a:off x="457200" y="1124744"/>
          <a:ext cx="8229600" cy="54726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474</TotalTime>
  <Words>2712</Words>
  <Application>Microsoft Office PowerPoint</Application>
  <PresentationFormat>On-screen Show (4:3)</PresentationFormat>
  <Paragraphs>136</Paragraphs>
  <Slides>21</Slides>
  <Notes>19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Calibri</vt:lpstr>
      <vt:lpstr>Comic Sans MS</vt:lpstr>
      <vt:lpstr>Georgia</vt:lpstr>
      <vt:lpstr>Wingdings</vt:lpstr>
      <vt:lpstr>Wingdings 2</vt:lpstr>
      <vt:lpstr>Civic</vt:lpstr>
      <vt:lpstr>Paragraph and Essay Writing</vt:lpstr>
      <vt:lpstr>The Basic Pattern</vt:lpstr>
      <vt:lpstr>Basic Pattern – The Ancient Pyramid</vt:lpstr>
      <vt:lpstr>The Same Pattern, But Another Metaphor</vt:lpstr>
      <vt:lpstr>Topic Sentence</vt:lpstr>
      <vt:lpstr>Supporting Details</vt:lpstr>
      <vt:lpstr>Concluding Sentence</vt:lpstr>
      <vt:lpstr>Essays – An Extension of the Same Metaphors</vt:lpstr>
      <vt:lpstr>Essays and the Pyramid</vt:lpstr>
      <vt:lpstr>“Super-Sized” Hamburger (Essay)</vt:lpstr>
      <vt:lpstr>Thesis Statements</vt:lpstr>
      <vt:lpstr>Thesis Statements</vt:lpstr>
      <vt:lpstr>Thesis Statements</vt:lpstr>
      <vt:lpstr>Thesis Statements</vt:lpstr>
      <vt:lpstr>Other methods to consider: Outlining and Mind Mapping (Webbing)</vt:lpstr>
      <vt:lpstr>Supporting Paragraphs</vt:lpstr>
      <vt:lpstr>Transitional Devices – the Cheese and Mustard that Hold it Together</vt:lpstr>
      <vt:lpstr>             What are Transitional Devices?</vt:lpstr>
      <vt:lpstr>Let’s Write!</vt:lpstr>
      <vt:lpstr>It’s a Little Drafty (pardon the pun)!</vt:lpstr>
      <vt:lpstr>Celebrate</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Paragraph and essay writing</dc:title>
  <dc:creator>william</dc:creator>
  <cp:lastModifiedBy>Shannon Yates</cp:lastModifiedBy>
  <cp:revision>41</cp:revision>
  <dcterms:created xsi:type="dcterms:W3CDTF">2013-09-13T02:48:28Z</dcterms:created>
  <dcterms:modified xsi:type="dcterms:W3CDTF">2015-05-12T20:25:47Z</dcterms:modified>
</cp:coreProperties>
</file>